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2670047"/>
            <a:ext cx="4037075" cy="4187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2892551"/>
            <a:ext cx="1522475" cy="2365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999476" y="0"/>
            <a:ext cx="1603247" cy="11414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8606028" y="6095999"/>
            <a:ext cx="993648" cy="761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0398252" y="0"/>
            <a:ext cx="760488" cy="12039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AF14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EBEBEB"/>
                </a:solidFill>
                <a:latin typeface="URW Gothic"/>
                <a:cs typeface="URW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EBEBEB"/>
                </a:solidFill>
                <a:latin typeface="URW Gothic"/>
                <a:cs typeface="URW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EBEBEB"/>
                </a:solidFill>
                <a:latin typeface="URW Gothic"/>
                <a:cs typeface="URW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C3B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371076" y="0"/>
            <a:ext cx="1219200" cy="6858000"/>
          </a:xfrm>
          <a:custGeom>
            <a:avLst/>
            <a:gdLst/>
            <a:ahLst/>
            <a:cxnLst/>
            <a:rect l="l" t="t" r="r" b="b"/>
            <a:pathLst>
              <a:path w="1219200" h="68580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ln w="9525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424928" y="3681984"/>
            <a:ext cx="4763770" cy="3176905"/>
          </a:xfrm>
          <a:custGeom>
            <a:avLst/>
            <a:gdLst/>
            <a:ahLst/>
            <a:cxnLst/>
            <a:rect l="l" t="t" r="r" b="b"/>
            <a:pathLst>
              <a:path w="4763770" h="3176904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ln w="9525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182101" y="0"/>
            <a:ext cx="3007360" cy="6858000"/>
          </a:xfrm>
          <a:custGeom>
            <a:avLst/>
            <a:gdLst/>
            <a:ahLst/>
            <a:cxnLst/>
            <a:rect l="l" t="t" r="r" b="b"/>
            <a:pathLst>
              <a:path w="3007359" h="6858000">
                <a:moveTo>
                  <a:pt x="3006850" y="0"/>
                </a:moveTo>
                <a:lnTo>
                  <a:pt x="2042483" y="0"/>
                </a:lnTo>
                <a:lnTo>
                  <a:pt x="0" y="6857996"/>
                </a:lnTo>
                <a:lnTo>
                  <a:pt x="3006850" y="6857996"/>
                </a:lnTo>
                <a:lnTo>
                  <a:pt x="3006850" y="0"/>
                </a:lnTo>
                <a:close/>
              </a:path>
            </a:pathLst>
          </a:custGeom>
          <a:solidFill>
            <a:srgbClr val="90C225">
              <a:alpha val="3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9604335" y="0"/>
            <a:ext cx="2588260" cy="6858000"/>
          </a:xfrm>
          <a:custGeom>
            <a:avLst/>
            <a:gdLst/>
            <a:ahLst/>
            <a:cxnLst/>
            <a:rect l="l" t="t" r="r" b="b"/>
            <a:pathLst>
              <a:path w="2588259" h="6858000">
                <a:moveTo>
                  <a:pt x="2587664" y="0"/>
                </a:moveTo>
                <a:lnTo>
                  <a:pt x="0" y="0"/>
                </a:lnTo>
                <a:lnTo>
                  <a:pt x="1208190" y="6857996"/>
                </a:lnTo>
                <a:lnTo>
                  <a:pt x="2587664" y="6857996"/>
                </a:lnTo>
                <a:lnTo>
                  <a:pt x="2587664" y="0"/>
                </a:lnTo>
                <a:close/>
              </a:path>
            </a:pathLst>
          </a:custGeom>
          <a:solidFill>
            <a:srgbClr val="90C225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8932164" y="3048000"/>
            <a:ext cx="3260090" cy="3810000"/>
          </a:xfrm>
          <a:custGeom>
            <a:avLst/>
            <a:gdLst/>
            <a:ahLst/>
            <a:cxnLst/>
            <a:rect l="l" t="t" r="r" b="b"/>
            <a:pathLst>
              <a:path w="3260090" h="3810000">
                <a:moveTo>
                  <a:pt x="3259835" y="0"/>
                </a:moveTo>
                <a:lnTo>
                  <a:pt x="0" y="3809999"/>
                </a:lnTo>
                <a:lnTo>
                  <a:pt x="3259835" y="3809999"/>
                </a:lnTo>
                <a:lnTo>
                  <a:pt x="3259835" y="0"/>
                </a:lnTo>
                <a:close/>
              </a:path>
            </a:pathLst>
          </a:custGeom>
          <a:solidFill>
            <a:srgbClr val="539F20">
              <a:alpha val="7215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9337790" y="0"/>
            <a:ext cx="2851785" cy="6858000"/>
          </a:xfrm>
          <a:custGeom>
            <a:avLst/>
            <a:gdLst/>
            <a:ahLst/>
            <a:cxnLst/>
            <a:rect l="l" t="t" r="r" b="b"/>
            <a:pathLst>
              <a:path w="2851784" h="6858000">
                <a:moveTo>
                  <a:pt x="2851161" y="0"/>
                </a:moveTo>
                <a:lnTo>
                  <a:pt x="0" y="0"/>
                </a:lnTo>
                <a:lnTo>
                  <a:pt x="2467620" y="6857996"/>
                </a:lnTo>
                <a:lnTo>
                  <a:pt x="2851161" y="6857996"/>
                </a:lnTo>
                <a:lnTo>
                  <a:pt x="2851161" y="0"/>
                </a:lnTo>
                <a:close/>
              </a:path>
            </a:pathLst>
          </a:custGeom>
          <a:solidFill>
            <a:srgbClr val="3E7818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0898124" y="0"/>
            <a:ext cx="1290955" cy="6858000"/>
          </a:xfrm>
          <a:custGeom>
            <a:avLst/>
            <a:gdLst/>
            <a:ahLst/>
            <a:cxnLst/>
            <a:rect l="l" t="t" r="r" b="b"/>
            <a:pathLst>
              <a:path w="1290954" h="6858000">
                <a:moveTo>
                  <a:pt x="1290827" y="0"/>
                </a:moveTo>
                <a:lnTo>
                  <a:pt x="1018958" y="0"/>
                </a:lnTo>
                <a:lnTo>
                  <a:pt x="0" y="6857996"/>
                </a:lnTo>
                <a:lnTo>
                  <a:pt x="1290827" y="6857996"/>
                </a:lnTo>
                <a:lnTo>
                  <a:pt x="1290827" y="0"/>
                </a:lnTo>
                <a:close/>
              </a:path>
            </a:pathLst>
          </a:custGeom>
          <a:solidFill>
            <a:srgbClr val="C0E374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0940749" y="0"/>
            <a:ext cx="1248410" cy="6858000"/>
          </a:xfrm>
          <a:custGeom>
            <a:avLst/>
            <a:gdLst/>
            <a:ahLst/>
            <a:cxnLst/>
            <a:rect l="l" t="t" r="r" b="b"/>
            <a:pathLst>
              <a:path w="1248409" h="6858000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0372344" y="3590544"/>
            <a:ext cx="1816735" cy="3267710"/>
          </a:xfrm>
          <a:custGeom>
            <a:avLst/>
            <a:gdLst/>
            <a:ahLst/>
            <a:cxnLst/>
            <a:rect l="l" t="t" r="r" b="b"/>
            <a:pathLst>
              <a:path w="1816734" h="3267709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0" y="4012691"/>
            <a:ext cx="448309" cy="2845435"/>
          </a:xfrm>
          <a:custGeom>
            <a:avLst/>
            <a:gdLst/>
            <a:ahLst/>
            <a:cxnLst/>
            <a:rect l="l" t="t" r="r" b="b"/>
            <a:pathLst>
              <a:path w="448309" h="2845434">
                <a:moveTo>
                  <a:pt x="0" y="0"/>
                </a:moveTo>
                <a:lnTo>
                  <a:pt x="0" y="2845307"/>
                </a:lnTo>
                <a:lnTo>
                  <a:pt x="448056" y="2845307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4916" y="473709"/>
            <a:ext cx="10742167" cy="665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EBEBEB"/>
                </a:solidFill>
                <a:latin typeface="URW Gothic"/>
                <a:cs typeface="URW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2116" y="1954504"/>
            <a:ext cx="9827767" cy="3048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hyperlink" Target="https://www.peoplemattersglobal.com/news/employee-relations/apollo-tyres-to-slash-750-jobs-at-netherlands-plant-24926" TargetMode="External"/><Relationship Id="rId12" Type="http://schemas.openxmlformats.org/officeDocument/2006/relationships/hyperlink" Target="https://creativecommons.org/licenses/by-nc-sa/3.0/" TargetMode="Externa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Relationship Id="rId3" Type="http://schemas.openxmlformats.org/officeDocument/2006/relationships/image" Target="../media/image9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image" Target="../media/image9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Relationship Id="rId3" Type="http://schemas.openxmlformats.org/officeDocument/2006/relationships/image" Target="../media/image9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Relationship Id="rId3" Type="http://schemas.openxmlformats.org/officeDocument/2006/relationships/image" Target="../media/image9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Relationship Id="rId3" Type="http://schemas.openxmlformats.org/officeDocument/2006/relationships/image" Target="../media/image9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Relationship Id="rId3" Type="http://schemas.openxmlformats.org/officeDocument/2006/relationships/image" Target="../media/image9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Relationship Id="rId3" Type="http://schemas.openxmlformats.org/officeDocument/2006/relationships/image" Target="../media/image9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Relationship Id="rId3" Type="http://schemas.openxmlformats.org/officeDocument/2006/relationships/image" Target="../media/image9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Relationship Id="rId3" Type="http://schemas.openxmlformats.org/officeDocument/2006/relationships/image" Target="../media/image9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Relationship Id="rId3" Type="http://schemas.openxmlformats.org/officeDocument/2006/relationships/image" Target="../media/image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Relationship Id="rId3" Type="http://schemas.openxmlformats.org/officeDocument/2006/relationships/image" Target="../media/image9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Relationship Id="rId3" Type="http://schemas.openxmlformats.org/officeDocument/2006/relationships/image" Target="../media/image9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image" Target="../media/image9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Relationship Id="rId3" Type="http://schemas.openxmlformats.org/officeDocument/2006/relationships/image" Target="../media/image9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Relationship Id="rId3" Type="http://schemas.openxmlformats.org/officeDocument/2006/relationships/image" Target="../media/image9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Relationship Id="rId3" Type="http://schemas.openxmlformats.org/officeDocument/2006/relationships/image" Target="../media/image9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Relationship Id="rId3" Type="http://schemas.openxmlformats.org/officeDocument/2006/relationships/image" Target="../media/image9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9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9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9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0.png"/><Relationship Id="rId10" Type="http://schemas.openxmlformats.org/officeDocument/2006/relationships/image" Target="../media/image9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1.jpg"/><Relationship Id="rId10" Type="http://schemas.openxmlformats.org/officeDocument/2006/relationships/image" Target="../media/image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670047"/>
              <a:ext cx="4037075" cy="4187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892551"/>
              <a:ext cx="1522475" cy="23652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609076" y="1676400"/>
              <a:ext cx="2819400" cy="2819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99476" y="0"/>
              <a:ext cx="1603247" cy="11414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606028" y="6095999"/>
              <a:ext cx="993648" cy="761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398252" y="0"/>
              <a:ext cx="760488" cy="12039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4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82267" y="845819"/>
              <a:ext cx="8729472" cy="470001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965435" y="6155435"/>
              <a:ext cx="486155" cy="48615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602994" y="5765698"/>
            <a:ext cx="34067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 spc="-5">
                <a:solidFill>
                  <a:srgbClr val="57C1B9"/>
                </a:solidFill>
                <a:uFill>
                  <a:solidFill>
                    <a:srgbClr val="57C1B9"/>
                  </a:solidFill>
                </a:uFill>
                <a:latin typeface="URW Gothic"/>
                <a:cs typeface="URW Gothic"/>
                <a:hlinkClick r:id="rId11"/>
              </a:rPr>
              <a:t>This Photo</a:t>
            </a:r>
            <a:r>
              <a:rPr dirty="0" sz="900" spc="-5">
                <a:solidFill>
                  <a:srgbClr val="57C1B9"/>
                </a:solidFill>
                <a:latin typeface="URW Gothic"/>
                <a:cs typeface="URW Gothic"/>
                <a:hlinkClick r:id="rId11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by Unknown </a:t>
            </a:r>
            <a:r>
              <a:rPr dirty="0" sz="900" spc="-15">
                <a:solidFill>
                  <a:srgbClr val="FFFFFF"/>
                </a:solidFill>
                <a:latin typeface="URW Gothic"/>
                <a:cs typeface="URW Gothic"/>
              </a:rPr>
              <a:t>Author </a:t>
            </a:r>
            <a:r>
              <a:rPr dirty="0" sz="900" spc="5">
                <a:solidFill>
                  <a:srgbClr val="FFFFFF"/>
                </a:solidFill>
                <a:latin typeface="URW Gothic"/>
                <a:cs typeface="URW Gothic"/>
              </a:rPr>
              <a:t>is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licensed under </a:t>
            </a:r>
            <a:r>
              <a:rPr dirty="0" u="sng" sz="900">
                <a:solidFill>
                  <a:srgbClr val="57C1B9"/>
                </a:solidFill>
                <a:uFill>
                  <a:solidFill>
                    <a:srgbClr val="57C1B9"/>
                  </a:solidFill>
                </a:uFill>
                <a:latin typeface="URW Gothic"/>
                <a:cs typeface="URW Gothic"/>
                <a:hlinkClick r:id="rId12"/>
              </a:rPr>
              <a:t>CC</a:t>
            </a:r>
            <a:r>
              <a:rPr dirty="0" u="sng" sz="900" spc="120">
                <a:solidFill>
                  <a:srgbClr val="57C1B9"/>
                </a:solidFill>
                <a:uFill>
                  <a:solidFill>
                    <a:srgbClr val="57C1B9"/>
                  </a:solidFill>
                </a:uFill>
                <a:latin typeface="URW Gothic"/>
                <a:cs typeface="URW Gothic"/>
                <a:hlinkClick r:id="rId12"/>
              </a:rPr>
              <a:t> </a:t>
            </a:r>
            <a:r>
              <a:rPr dirty="0" u="sng" sz="900" spc="-15">
                <a:solidFill>
                  <a:srgbClr val="57C1B9"/>
                </a:solidFill>
                <a:uFill>
                  <a:solidFill>
                    <a:srgbClr val="57C1B9"/>
                  </a:solidFill>
                </a:uFill>
                <a:latin typeface="URW Gothic"/>
                <a:cs typeface="URW Gothic"/>
                <a:hlinkClick r:id="rId12"/>
              </a:rPr>
              <a:t>BY-SA-NC</a:t>
            </a:r>
            <a:endParaRPr sz="900">
              <a:latin typeface="URW Gothic"/>
              <a:cs typeface="URW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276715" cy="6858000"/>
            <a:chOff x="1524000" y="0"/>
            <a:chExt cx="9276715" cy="6858000"/>
          </a:xfrm>
        </p:grpSpPr>
        <p:sp>
          <p:nvSpPr>
            <p:cNvPr id="3" name="object 3"/>
            <p:cNvSpPr/>
            <p:nvPr/>
          </p:nvSpPr>
          <p:spPr>
            <a:xfrm>
              <a:off x="1524000" y="0"/>
              <a:ext cx="9276588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965435" y="6155435"/>
              <a:ext cx="486155" cy="4861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1524000" y="0"/>
              <a:ext cx="9144000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965435" y="6155435"/>
              <a:ext cx="486155" cy="4861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1524000" y="0"/>
              <a:ext cx="9144000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965435" y="6155435"/>
              <a:ext cx="486155" cy="4861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1524000" y="0"/>
              <a:ext cx="9144000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965435" y="6155435"/>
              <a:ext cx="486155" cy="4861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8427" y="0"/>
            <a:ext cx="9313545" cy="6858000"/>
            <a:chOff x="1138427" y="0"/>
            <a:chExt cx="9313545" cy="6858000"/>
          </a:xfrm>
        </p:grpSpPr>
        <p:sp>
          <p:nvSpPr>
            <p:cNvPr id="3" name="object 3"/>
            <p:cNvSpPr/>
            <p:nvPr/>
          </p:nvSpPr>
          <p:spPr>
            <a:xfrm>
              <a:off x="1138427" y="0"/>
              <a:ext cx="9144000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965435" y="6155435"/>
              <a:ext cx="486155" cy="4861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252585" cy="6858000"/>
            <a:chOff x="1524000" y="0"/>
            <a:chExt cx="9252585" cy="6858000"/>
          </a:xfrm>
        </p:grpSpPr>
        <p:sp>
          <p:nvSpPr>
            <p:cNvPr id="3" name="object 3"/>
            <p:cNvSpPr/>
            <p:nvPr/>
          </p:nvSpPr>
          <p:spPr>
            <a:xfrm>
              <a:off x="1524000" y="0"/>
              <a:ext cx="9252204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965435" y="6155435"/>
              <a:ext cx="486155" cy="4861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42288" y="0"/>
            <a:ext cx="9126220" cy="6858000"/>
            <a:chOff x="1542288" y="0"/>
            <a:chExt cx="9126220" cy="6858000"/>
          </a:xfrm>
        </p:grpSpPr>
        <p:sp>
          <p:nvSpPr>
            <p:cNvPr id="3" name="object 3"/>
            <p:cNvSpPr/>
            <p:nvPr/>
          </p:nvSpPr>
          <p:spPr>
            <a:xfrm>
              <a:off x="1542288" y="0"/>
              <a:ext cx="9125712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965435" y="6155435"/>
              <a:ext cx="486155" cy="4861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1524000" y="0"/>
              <a:ext cx="9144000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965435" y="6155435"/>
              <a:ext cx="486155" cy="4861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1524000" y="0"/>
              <a:ext cx="9144000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965435" y="6155435"/>
              <a:ext cx="486155" cy="4861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1524000" y="0"/>
              <a:ext cx="9144000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965435" y="6155435"/>
              <a:ext cx="486155" cy="4861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670047"/>
              <a:ext cx="4037075" cy="4187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892551"/>
              <a:ext cx="1522475" cy="23652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609076" y="1676400"/>
              <a:ext cx="2819400" cy="2819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99476" y="0"/>
              <a:ext cx="1603247" cy="11414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606028" y="6095999"/>
              <a:ext cx="993648" cy="761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398252" y="0"/>
              <a:ext cx="760488" cy="12039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41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24916" y="473709"/>
            <a:ext cx="271081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70585" indent="-858519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870585" algn="l"/>
                <a:tab pos="871219" algn="l"/>
              </a:tabLst>
            </a:pPr>
            <a:r>
              <a:rPr dirty="0" sz="4200">
                <a:solidFill>
                  <a:srgbClr val="EBEBEB"/>
                </a:solidFill>
                <a:latin typeface="URW Gothic"/>
                <a:cs typeface="URW Gothic"/>
              </a:rPr>
              <a:t>TOPICS</a:t>
            </a:r>
            <a:endParaRPr sz="4200">
              <a:latin typeface="URW Gothic"/>
              <a:cs typeface="URW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2116" y="1954504"/>
            <a:ext cx="4975225" cy="3479800"/>
          </a:xfrm>
          <a:prstGeom prst="rect">
            <a:avLst/>
          </a:prstGeom>
        </p:spPr>
        <p:txBody>
          <a:bodyPr wrap="square" lIns="0" tIns="139065" rIns="0" bIns="0" rtlCol="0" vert="horz">
            <a:spAutoFit/>
          </a:bodyPr>
          <a:lstStyle/>
          <a:p>
            <a:pPr marL="425450" indent="-413384">
              <a:lnSpc>
                <a:spcPct val="100000"/>
              </a:lnSpc>
              <a:spcBef>
                <a:spcPts val="1095"/>
              </a:spcBef>
              <a:buClr>
                <a:srgbClr val="89D0D5"/>
              </a:buClr>
              <a:buSzPct val="80000"/>
              <a:buFont typeface="Wingdings"/>
              <a:buChar char=""/>
              <a:tabLst>
                <a:tab pos="425450" algn="l"/>
                <a:tab pos="426084" algn="l"/>
              </a:tabLst>
            </a:pPr>
            <a:r>
              <a:rPr dirty="0" sz="2000">
                <a:solidFill>
                  <a:srgbClr val="FFFFFF"/>
                </a:solidFill>
                <a:latin typeface="URW Gothic"/>
                <a:cs typeface="URW Gothic"/>
              </a:rPr>
              <a:t>SEO OF APOLLO</a:t>
            </a:r>
            <a:r>
              <a:rPr dirty="0" sz="2000" spc="-25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2000">
                <a:solidFill>
                  <a:srgbClr val="FFFFFF"/>
                </a:solidFill>
                <a:latin typeface="URW Gothic"/>
                <a:cs typeface="URW Gothic"/>
              </a:rPr>
              <a:t>TYRES</a:t>
            </a:r>
            <a:endParaRPr sz="2000">
              <a:latin typeface="URW Gothic"/>
              <a:cs typeface="URW Gothic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Clr>
                <a:srgbClr val="89D0D5"/>
              </a:buClr>
              <a:buSzPct val="8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URW Gothic"/>
                <a:cs typeface="URW Gothic"/>
              </a:rPr>
              <a:t>KPI OF APOLLO</a:t>
            </a:r>
            <a:r>
              <a:rPr dirty="0" sz="2000" spc="-2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2000">
                <a:solidFill>
                  <a:srgbClr val="FFFFFF"/>
                </a:solidFill>
                <a:latin typeface="URW Gothic"/>
                <a:cs typeface="URW Gothic"/>
              </a:rPr>
              <a:t>TYRES</a:t>
            </a:r>
            <a:endParaRPr sz="2000">
              <a:latin typeface="URW Gothic"/>
              <a:cs typeface="URW Gothic"/>
            </a:endParaRPr>
          </a:p>
          <a:p>
            <a:pPr marL="355600" indent="-342900">
              <a:lnSpc>
                <a:spcPct val="100000"/>
              </a:lnSpc>
              <a:spcBef>
                <a:spcPts val="1010"/>
              </a:spcBef>
              <a:buClr>
                <a:srgbClr val="89D0D5"/>
              </a:buClr>
              <a:buSzPct val="8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URW Gothic"/>
                <a:cs typeface="URW Gothic"/>
              </a:rPr>
              <a:t>SITUATION</a:t>
            </a:r>
            <a:r>
              <a:rPr dirty="0" sz="2000" spc="-4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URW Gothic"/>
                <a:cs typeface="URW Gothic"/>
              </a:rPr>
              <a:t>ANALYASIS,SWOT</a:t>
            </a:r>
            <a:endParaRPr sz="2000">
              <a:latin typeface="URW Gothic"/>
              <a:cs typeface="URW Gothic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Clr>
                <a:srgbClr val="89D0D5"/>
              </a:buClr>
              <a:buSzPct val="8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URW Gothic"/>
                <a:cs typeface="URW Gothic"/>
              </a:rPr>
              <a:t>CONSUMER</a:t>
            </a:r>
            <a:r>
              <a:rPr dirty="0" sz="2000" spc="-2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URW Gothic"/>
                <a:cs typeface="URW Gothic"/>
              </a:rPr>
              <a:t>BEHAVIOR,PERCEPTION</a:t>
            </a:r>
            <a:endParaRPr sz="2000">
              <a:latin typeface="URW Gothic"/>
              <a:cs typeface="URW Gothic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Clr>
                <a:srgbClr val="89D0D5"/>
              </a:buClr>
              <a:buSzPct val="8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URW Gothic"/>
                <a:cs typeface="URW Gothic"/>
              </a:rPr>
              <a:t>SEGMENTATION&amp; TARGET</a:t>
            </a:r>
            <a:r>
              <a:rPr dirty="0" sz="2000" spc="-65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2000">
                <a:solidFill>
                  <a:srgbClr val="FFFFFF"/>
                </a:solidFill>
                <a:latin typeface="URW Gothic"/>
                <a:cs typeface="URW Gothic"/>
              </a:rPr>
              <a:t>MARKETING</a:t>
            </a:r>
            <a:endParaRPr sz="2000">
              <a:latin typeface="URW Gothic"/>
              <a:cs typeface="URW Gothic"/>
            </a:endParaRPr>
          </a:p>
          <a:p>
            <a:pPr marL="355600" indent="-342900">
              <a:lnSpc>
                <a:spcPct val="100000"/>
              </a:lnSpc>
              <a:spcBef>
                <a:spcPts val="1010"/>
              </a:spcBef>
              <a:buClr>
                <a:srgbClr val="89D0D5"/>
              </a:buClr>
              <a:buSzPct val="8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URW Gothic"/>
                <a:cs typeface="URW Gothic"/>
              </a:rPr>
              <a:t>MARKETING</a:t>
            </a:r>
            <a:r>
              <a:rPr dirty="0" sz="2000" spc="-45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URW Gothic"/>
                <a:cs typeface="URW Gothic"/>
              </a:rPr>
              <a:t>MIX</a:t>
            </a:r>
            <a:endParaRPr sz="2000">
              <a:latin typeface="URW Gothic"/>
              <a:cs typeface="URW Gothic"/>
            </a:endParaRPr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Clr>
                <a:srgbClr val="89D0D5"/>
              </a:buClr>
              <a:buSzPct val="8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URW Gothic"/>
                <a:cs typeface="URW Gothic"/>
              </a:rPr>
              <a:t>PROBLEMS &amp;</a:t>
            </a:r>
            <a:r>
              <a:rPr dirty="0" sz="2000" spc="-3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2000">
                <a:solidFill>
                  <a:srgbClr val="FFFFFF"/>
                </a:solidFill>
                <a:latin typeface="URW Gothic"/>
                <a:cs typeface="URW Gothic"/>
              </a:rPr>
              <a:t>CHALLENGES</a:t>
            </a:r>
            <a:endParaRPr sz="2000">
              <a:latin typeface="URW Gothic"/>
              <a:cs typeface="URW Gothic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Clr>
                <a:srgbClr val="89D0D5"/>
              </a:buClr>
              <a:buSzPct val="80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URW Gothic"/>
                <a:cs typeface="URW Gothic"/>
              </a:rPr>
              <a:t>REFERENCES</a:t>
            </a:r>
            <a:endParaRPr sz="2000">
              <a:latin typeface="URW Gothic"/>
              <a:cs typeface="URW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5524" y="0"/>
            <a:ext cx="9142730" cy="6858000"/>
            <a:chOff x="1525524" y="0"/>
            <a:chExt cx="9142730" cy="6858000"/>
          </a:xfrm>
        </p:grpSpPr>
        <p:sp>
          <p:nvSpPr>
            <p:cNvPr id="3" name="object 3"/>
            <p:cNvSpPr/>
            <p:nvPr/>
          </p:nvSpPr>
          <p:spPr>
            <a:xfrm>
              <a:off x="1525524" y="0"/>
              <a:ext cx="9142476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965436" y="6155435"/>
              <a:ext cx="486155" cy="4861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540240" cy="6858000"/>
            <a:chOff x="1524000" y="0"/>
            <a:chExt cx="9540240" cy="6858000"/>
          </a:xfrm>
        </p:grpSpPr>
        <p:sp>
          <p:nvSpPr>
            <p:cNvPr id="3" name="object 3"/>
            <p:cNvSpPr/>
            <p:nvPr/>
          </p:nvSpPr>
          <p:spPr>
            <a:xfrm>
              <a:off x="1524000" y="0"/>
              <a:ext cx="9540240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965435" y="6155435"/>
              <a:ext cx="486155" cy="4861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1524000" y="0"/>
              <a:ext cx="9144000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965435" y="6155435"/>
              <a:ext cx="486155" cy="4861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1524000" y="0"/>
              <a:ext cx="9144000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965435" y="6155435"/>
              <a:ext cx="486155" cy="4861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1524000" y="0"/>
              <a:ext cx="9144000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965435" y="6155435"/>
              <a:ext cx="486155" cy="4861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252585" cy="6858000"/>
            <a:chOff x="1524000" y="0"/>
            <a:chExt cx="9252585" cy="6858000"/>
          </a:xfrm>
        </p:grpSpPr>
        <p:sp>
          <p:nvSpPr>
            <p:cNvPr id="3" name="object 3"/>
            <p:cNvSpPr/>
            <p:nvPr/>
          </p:nvSpPr>
          <p:spPr>
            <a:xfrm>
              <a:off x="1524000" y="0"/>
              <a:ext cx="9252204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965435" y="6155435"/>
              <a:ext cx="486155" cy="4861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1524000" y="0"/>
              <a:ext cx="9144000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965435" y="6155435"/>
              <a:ext cx="486155" cy="4861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670047"/>
              <a:ext cx="4037075" cy="4187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892551"/>
              <a:ext cx="1522475" cy="23652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609076" y="1676400"/>
              <a:ext cx="2819400" cy="2819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99476" y="0"/>
              <a:ext cx="1603247" cy="11414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606028" y="6095999"/>
              <a:ext cx="993648" cy="761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398252" y="0"/>
              <a:ext cx="760488" cy="12039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41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233932" y="3903983"/>
            <a:ext cx="5764530" cy="1233805"/>
          </a:xfrm>
          <a:prstGeom prst="rect">
            <a:avLst/>
          </a:prstGeom>
        </p:spPr>
        <p:txBody>
          <a:bodyPr wrap="square" lIns="0" tIns="2076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35"/>
              </a:spcBef>
            </a:pPr>
            <a:r>
              <a:rPr dirty="0" sz="4000" spc="-10">
                <a:solidFill>
                  <a:srgbClr val="EBEBEB"/>
                </a:solidFill>
                <a:latin typeface="URW Gothic"/>
                <a:cs typeface="URW Gothic"/>
              </a:rPr>
              <a:t>THANK</a:t>
            </a:r>
            <a:r>
              <a:rPr dirty="0" sz="4000" spc="25">
                <a:solidFill>
                  <a:srgbClr val="EBEBEB"/>
                </a:solidFill>
                <a:latin typeface="URW Gothic"/>
                <a:cs typeface="URW Gothic"/>
              </a:rPr>
              <a:t> </a:t>
            </a:r>
            <a:r>
              <a:rPr dirty="0" sz="4000" spc="-5">
                <a:solidFill>
                  <a:srgbClr val="EBEBEB"/>
                </a:solidFill>
                <a:latin typeface="URW Gothic"/>
                <a:cs typeface="URW Gothic"/>
              </a:rPr>
              <a:t>YOU</a:t>
            </a:r>
            <a:endParaRPr sz="4000">
              <a:latin typeface="URW Gothic"/>
              <a:cs typeface="URW Gothic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  <a:tabLst>
                <a:tab pos="636905" algn="l"/>
              </a:tabLst>
            </a:pPr>
            <a:r>
              <a:rPr dirty="0" sz="2000" spc="-254" b="1">
                <a:solidFill>
                  <a:srgbClr val="89D0D5"/>
                </a:solidFill>
                <a:latin typeface="Verdana"/>
                <a:cs typeface="Verdana"/>
              </a:rPr>
              <a:t>FOR	</a:t>
            </a:r>
            <a:r>
              <a:rPr dirty="0" sz="2000" spc="-215" b="1">
                <a:solidFill>
                  <a:srgbClr val="89D0D5"/>
                </a:solidFill>
                <a:latin typeface="Verdana"/>
                <a:cs typeface="Verdana"/>
              </a:rPr>
              <a:t>GIVING </a:t>
            </a:r>
            <a:r>
              <a:rPr dirty="0" sz="2000" spc="-440" b="1">
                <a:solidFill>
                  <a:srgbClr val="89D0D5"/>
                </a:solidFill>
                <a:latin typeface="Verdana"/>
                <a:cs typeface="Verdana"/>
              </a:rPr>
              <a:t>THIS </a:t>
            </a:r>
            <a:r>
              <a:rPr dirty="0" sz="2000" spc="-350" b="1">
                <a:solidFill>
                  <a:srgbClr val="89D0D5"/>
                </a:solidFill>
                <a:latin typeface="Verdana"/>
                <a:cs typeface="Verdana"/>
              </a:rPr>
              <a:t>OPPURTUNITY </a:t>
            </a:r>
            <a:r>
              <a:rPr dirty="0" sz="2000" spc="-140" b="1">
                <a:solidFill>
                  <a:srgbClr val="89D0D5"/>
                </a:solidFill>
                <a:latin typeface="Verdana"/>
                <a:cs typeface="Verdana"/>
              </a:rPr>
              <a:t>….. </a:t>
            </a:r>
            <a:r>
              <a:rPr dirty="0" sz="2000" spc="-285" b="1">
                <a:solidFill>
                  <a:srgbClr val="89D0D5"/>
                </a:solidFill>
                <a:latin typeface="Verdana"/>
                <a:cs typeface="Verdana"/>
              </a:rPr>
              <a:t>THANK</a:t>
            </a:r>
            <a:r>
              <a:rPr dirty="0" sz="2000" spc="-185" b="1">
                <a:solidFill>
                  <a:srgbClr val="89D0D5"/>
                </a:solidFill>
                <a:latin typeface="Verdana"/>
                <a:cs typeface="Verdana"/>
              </a:rPr>
              <a:t> </a:t>
            </a:r>
            <a:r>
              <a:rPr dirty="0" sz="2000" spc="-204" b="1">
                <a:solidFill>
                  <a:srgbClr val="89D0D5"/>
                </a:solidFill>
                <a:latin typeface="Verdana"/>
                <a:cs typeface="Verdana"/>
              </a:rPr>
              <a:t>YOU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916" y="473709"/>
            <a:ext cx="3415029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Presented</a:t>
            </a:r>
            <a:r>
              <a:rPr dirty="0" spc="-95"/>
              <a:t> </a:t>
            </a:r>
            <a:r>
              <a:rPr dirty="0" spc="-5"/>
              <a:t>by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2116" y="1954504"/>
            <a:ext cx="5067300" cy="3048635"/>
          </a:xfrm>
          <a:prstGeom prst="rect">
            <a:avLst/>
          </a:prstGeom>
        </p:spPr>
        <p:txBody>
          <a:bodyPr wrap="square" lIns="0" tIns="139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  <a:tabLst>
                <a:tab pos="354965" algn="l"/>
                <a:tab pos="2195195" algn="l"/>
              </a:tabLst>
            </a:pPr>
            <a:r>
              <a:rPr dirty="0" sz="1600" spc="27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2000">
                <a:solidFill>
                  <a:srgbClr val="FFFFFF"/>
                </a:solidFill>
                <a:latin typeface="URW Gothic"/>
                <a:cs typeface="URW Gothic"/>
              </a:rPr>
              <a:t>Team</a:t>
            </a:r>
            <a:r>
              <a:rPr dirty="0" sz="2000" spc="-2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2000">
                <a:solidFill>
                  <a:srgbClr val="FFFFFF"/>
                </a:solidFill>
                <a:latin typeface="URW Gothic"/>
                <a:cs typeface="URW Gothic"/>
              </a:rPr>
              <a:t>leader	:</a:t>
            </a:r>
            <a:r>
              <a:rPr dirty="0" sz="2000" spc="-2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URW Gothic"/>
                <a:cs typeface="URW Gothic"/>
              </a:rPr>
              <a:t>P.SIVAKUMARI</a:t>
            </a:r>
            <a:endParaRPr sz="2000">
              <a:latin typeface="URW Gothic"/>
              <a:cs typeface="URW Gothic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dirty="0" sz="1600" spc="27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2000">
                <a:solidFill>
                  <a:srgbClr val="FFFFFF"/>
                </a:solidFill>
                <a:latin typeface="URW Gothic"/>
                <a:cs typeface="URW Gothic"/>
              </a:rPr>
              <a:t>Team member: 1</a:t>
            </a:r>
            <a:r>
              <a:rPr dirty="0" sz="2000" spc="-8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URW Gothic"/>
                <a:cs typeface="URW Gothic"/>
              </a:rPr>
              <a:t>P.NARASIMHULU</a:t>
            </a:r>
            <a:endParaRPr sz="2000">
              <a:latin typeface="URW Gothic"/>
              <a:cs typeface="URW Gothic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dirty="0" sz="1600" spc="27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2000">
                <a:solidFill>
                  <a:srgbClr val="FFFFFF"/>
                </a:solidFill>
                <a:latin typeface="URW Gothic"/>
                <a:cs typeface="URW Gothic"/>
              </a:rPr>
              <a:t>Team member:2</a:t>
            </a:r>
            <a:r>
              <a:rPr dirty="0" sz="2000" spc="-6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URW Gothic"/>
                <a:cs typeface="URW Gothic"/>
              </a:rPr>
              <a:t>P.RAMU</a:t>
            </a:r>
            <a:endParaRPr sz="2000">
              <a:latin typeface="URW Gothic"/>
              <a:cs typeface="URW Gothic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dirty="0" sz="1600" spc="27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2000">
                <a:solidFill>
                  <a:srgbClr val="FFFFFF"/>
                </a:solidFill>
                <a:latin typeface="URW Gothic"/>
                <a:cs typeface="URW Gothic"/>
              </a:rPr>
              <a:t>Team member:3 </a:t>
            </a:r>
            <a:r>
              <a:rPr dirty="0" sz="2000" spc="-5">
                <a:solidFill>
                  <a:srgbClr val="FFFFFF"/>
                </a:solidFill>
                <a:latin typeface="URW Gothic"/>
                <a:cs typeface="URW Gothic"/>
              </a:rPr>
              <a:t>P.SURESH</a:t>
            </a:r>
            <a:r>
              <a:rPr dirty="0" sz="2000" spc="-55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URW Gothic"/>
                <a:cs typeface="URW Gothic"/>
              </a:rPr>
              <a:t>BABU</a:t>
            </a:r>
            <a:endParaRPr sz="2000">
              <a:latin typeface="URW Gothic"/>
              <a:cs typeface="URW Gothic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dirty="0" sz="1600" spc="27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2000">
                <a:solidFill>
                  <a:srgbClr val="FFFFFF"/>
                </a:solidFill>
                <a:latin typeface="URW Gothic"/>
                <a:cs typeface="URW Gothic"/>
              </a:rPr>
              <a:t>Team member:4 </a:t>
            </a:r>
            <a:r>
              <a:rPr dirty="0" sz="2000" spc="-5">
                <a:solidFill>
                  <a:srgbClr val="FFFFFF"/>
                </a:solidFill>
                <a:latin typeface="URW Gothic"/>
                <a:cs typeface="URW Gothic"/>
              </a:rPr>
              <a:t>P.R.HEMANTH</a:t>
            </a:r>
            <a:r>
              <a:rPr dirty="0" sz="2000" spc="-105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URW Gothic"/>
                <a:cs typeface="URW Gothic"/>
              </a:rPr>
              <a:t>KUMAR</a:t>
            </a:r>
            <a:endParaRPr sz="2000">
              <a:latin typeface="URW Gothic"/>
              <a:cs typeface="URW Gothic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dirty="0" sz="1600" spc="27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2000">
                <a:solidFill>
                  <a:srgbClr val="FFFFFF"/>
                </a:solidFill>
                <a:latin typeface="URW Gothic"/>
                <a:cs typeface="URW Gothic"/>
              </a:rPr>
              <a:t>Team member:5 </a:t>
            </a:r>
            <a:r>
              <a:rPr dirty="0" sz="2000" spc="-5">
                <a:solidFill>
                  <a:srgbClr val="FFFFFF"/>
                </a:solidFill>
                <a:latin typeface="URW Gothic"/>
                <a:cs typeface="URW Gothic"/>
              </a:rPr>
              <a:t>P.M.CHARAN</a:t>
            </a:r>
            <a:r>
              <a:rPr dirty="0" sz="2000" spc="-114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URW Gothic"/>
                <a:cs typeface="URW Gothic"/>
              </a:rPr>
              <a:t>KUMAR</a:t>
            </a:r>
            <a:endParaRPr sz="2000">
              <a:latin typeface="URW Gothic"/>
              <a:cs typeface="URW Gothic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dirty="0" sz="1600" spc="27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2000">
                <a:solidFill>
                  <a:srgbClr val="FFFFFF"/>
                </a:solidFill>
                <a:latin typeface="URW Gothic"/>
                <a:cs typeface="URW Gothic"/>
              </a:rPr>
              <a:t>Team member:6</a:t>
            </a:r>
            <a:r>
              <a:rPr dirty="0" sz="2000" spc="-7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URW Gothic"/>
                <a:cs typeface="URW Gothic"/>
              </a:rPr>
              <a:t>P.MADHAVI</a:t>
            </a:r>
            <a:endParaRPr sz="2000">
              <a:latin typeface="URW Gothic"/>
              <a:cs typeface="URW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670047"/>
              <a:ext cx="4037075" cy="4187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892551"/>
              <a:ext cx="1522475" cy="23652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609076" y="1676400"/>
              <a:ext cx="2819400" cy="2819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99476" y="0"/>
              <a:ext cx="1603247" cy="11414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606028" y="6095999"/>
              <a:ext cx="993648" cy="761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398252" y="0"/>
              <a:ext cx="760488" cy="12039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41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998726" y="281685"/>
            <a:ext cx="104076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5">
                <a:solidFill>
                  <a:srgbClr val="EBEBEB"/>
                </a:solidFill>
                <a:latin typeface="URW Gothic"/>
                <a:cs typeface="URW Gothic"/>
              </a:rPr>
              <a:t>SEO</a:t>
            </a:r>
            <a:endParaRPr sz="4200">
              <a:latin typeface="URW Gothic"/>
              <a:cs typeface="URW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02994" y="1342136"/>
            <a:ext cx="9154160" cy="556323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355600" marR="53340" indent="-342900">
              <a:lnSpc>
                <a:spcPct val="80000"/>
              </a:lnSpc>
              <a:spcBef>
                <a:spcPts val="335"/>
              </a:spcBef>
              <a:tabLst>
                <a:tab pos="354965" algn="l"/>
              </a:tabLst>
            </a:pPr>
            <a:r>
              <a:rPr dirty="0" sz="800" spc="14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1000" spc="-5">
                <a:solidFill>
                  <a:srgbClr val="FFFFFF"/>
                </a:solidFill>
                <a:latin typeface="URW Gothic"/>
                <a:cs typeface="URW Gothic"/>
              </a:rPr>
              <a:t>Search Engine Optimization </a:t>
            </a:r>
            <a:r>
              <a:rPr dirty="0" sz="1000" spc="-10">
                <a:solidFill>
                  <a:srgbClr val="FFFFFF"/>
                </a:solidFill>
                <a:latin typeface="URW Gothic"/>
                <a:cs typeface="URW Gothic"/>
              </a:rPr>
              <a:t>(SEO) </a:t>
            </a:r>
            <a:r>
              <a:rPr dirty="0" sz="1000" spc="-5">
                <a:solidFill>
                  <a:srgbClr val="FFFFFF"/>
                </a:solidFill>
                <a:latin typeface="URW Gothic"/>
                <a:cs typeface="URW Gothic"/>
              </a:rPr>
              <a:t>is crucial for businesses like </a:t>
            </a:r>
            <a:r>
              <a:rPr dirty="0" sz="1000" spc="-10">
                <a:solidFill>
                  <a:srgbClr val="FFFFFF"/>
                </a:solidFill>
                <a:latin typeface="URW Gothic"/>
                <a:cs typeface="URW Gothic"/>
              </a:rPr>
              <a:t>Apollo </a:t>
            </a:r>
            <a:r>
              <a:rPr dirty="0" sz="1000" spc="-5">
                <a:solidFill>
                  <a:srgbClr val="FFFFFF"/>
                </a:solidFill>
                <a:latin typeface="URW Gothic"/>
                <a:cs typeface="URW Gothic"/>
              </a:rPr>
              <a:t>Tyres </a:t>
            </a:r>
            <a:r>
              <a:rPr dirty="0" sz="1000">
                <a:solidFill>
                  <a:srgbClr val="FFFFFF"/>
                </a:solidFill>
                <a:latin typeface="URW Gothic"/>
                <a:cs typeface="URW Gothic"/>
              </a:rPr>
              <a:t>to </a:t>
            </a:r>
            <a:r>
              <a:rPr dirty="0" sz="1000" spc="-5">
                <a:solidFill>
                  <a:srgbClr val="FFFFFF"/>
                </a:solidFill>
                <a:latin typeface="URW Gothic"/>
                <a:cs typeface="URW Gothic"/>
              </a:rPr>
              <a:t>enhance their online visibility and reach </a:t>
            </a:r>
            <a:r>
              <a:rPr dirty="0" sz="1000" spc="5">
                <a:solidFill>
                  <a:srgbClr val="FFFFFF"/>
                </a:solidFill>
                <a:latin typeface="URW Gothic"/>
                <a:cs typeface="URW Gothic"/>
              </a:rPr>
              <a:t>potential </a:t>
            </a:r>
            <a:r>
              <a:rPr dirty="0" sz="1000" spc="-5">
                <a:solidFill>
                  <a:srgbClr val="FFFFFF"/>
                </a:solidFill>
                <a:latin typeface="URW Gothic"/>
                <a:cs typeface="URW Gothic"/>
              </a:rPr>
              <a:t>customers. Here  are </a:t>
            </a:r>
            <a:r>
              <a:rPr dirty="0" sz="1000" spc="-10">
                <a:solidFill>
                  <a:srgbClr val="FFFFFF"/>
                </a:solidFill>
                <a:latin typeface="URW Gothic"/>
                <a:cs typeface="URW Gothic"/>
              </a:rPr>
              <a:t>some </a:t>
            </a:r>
            <a:r>
              <a:rPr dirty="0" sz="1000" spc="-5">
                <a:solidFill>
                  <a:srgbClr val="FFFFFF"/>
                </a:solidFill>
                <a:latin typeface="URW Gothic"/>
                <a:cs typeface="URW Gothic"/>
              </a:rPr>
              <a:t>SEO strategies and recommendations specifically tailored for </a:t>
            </a:r>
            <a:r>
              <a:rPr dirty="0" sz="1000" spc="-10">
                <a:solidFill>
                  <a:srgbClr val="FFFFFF"/>
                </a:solidFill>
                <a:latin typeface="URW Gothic"/>
                <a:cs typeface="URW Gothic"/>
              </a:rPr>
              <a:t>Apollo</a:t>
            </a:r>
            <a:r>
              <a:rPr dirty="0" sz="1000" spc="6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1000" spc="-5">
                <a:solidFill>
                  <a:srgbClr val="FFFFFF"/>
                </a:solidFill>
                <a:latin typeface="URW Gothic"/>
                <a:cs typeface="URW Gothic"/>
              </a:rPr>
              <a:t>Tyres:</a:t>
            </a:r>
            <a:endParaRPr sz="1000">
              <a:latin typeface="URW Gothic"/>
              <a:cs typeface="URW Gothic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354965" algn="l"/>
              </a:tabLst>
            </a:pPr>
            <a:r>
              <a:rPr dirty="0" sz="800" spc="14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1000" spc="-105" b="1">
                <a:solidFill>
                  <a:srgbClr val="FFFFFF"/>
                </a:solidFill>
                <a:latin typeface="Verdana"/>
                <a:cs typeface="Verdana"/>
              </a:rPr>
              <a:t>Keyword</a:t>
            </a:r>
            <a:r>
              <a:rPr dirty="0" sz="1000" spc="-5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000" spc="-95" b="1">
                <a:solidFill>
                  <a:srgbClr val="FFFFFF"/>
                </a:solidFill>
                <a:latin typeface="Verdana"/>
                <a:cs typeface="Verdana"/>
              </a:rPr>
              <a:t>Research:</a:t>
            </a:r>
            <a:endParaRPr sz="1000">
              <a:latin typeface="Verdana"/>
              <a:cs typeface="Verdana"/>
            </a:endParaRPr>
          </a:p>
          <a:p>
            <a:pPr marL="756285" marR="361315" indent="-287020">
              <a:lnSpc>
                <a:spcPct val="80000"/>
              </a:lnSpc>
              <a:spcBef>
                <a:spcPts val="1000"/>
              </a:spcBef>
              <a:tabLst>
                <a:tab pos="756285" algn="l"/>
              </a:tabLst>
            </a:pPr>
            <a:r>
              <a:rPr dirty="0" sz="700" spc="14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Identify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relevant keywords and phrases related </a:t>
            </a:r>
            <a:r>
              <a:rPr dirty="0" sz="900" spc="-10">
                <a:solidFill>
                  <a:srgbClr val="FFFFFF"/>
                </a:solidFill>
                <a:latin typeface="URW Gothic"/>
                <a:cs typeface="URW Gothic"/>
              </a:rPr>
              <a:t>to </a:t>
            </a:r>
            <a:r>
              <a:rPr dirty="0" sz="900" spc="-15">
                <a:solidFill>
                  <a:srgbClr val="FFFFFF"/>
                </a:solidFill>
                <a:latin typeface="URW Gothic"/>
                <a:cs typeface="URW Gothic"/>
              </a:rPr>
              <a:t>Apollo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Tyres' products, services, and industry. Tools 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like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Google Keyword Planner 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can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help </a:t>
            </a:r>
            <a:r>
              <a:rPr dirty="0" sz="900" spc="5">
                <a:solidFill>
                  <a:srgbClr val="FFFFFF"/>
                </a:solidFill>
                <a:latin typeface="URW Gothic"/>
                <a:cs typeface="URW Gothic"/>
              </a:rPr>
              <a:t>in 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this 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process.</a:t>
            </a:r>
            <a:endParaRPr sz="900">
              <a:latin typeface="URW Gothic"/>
              <a:cs typeface="URW Gothic"/>
            </a:endParaRPr>
          </a:p>
          <a:p>
            <a:pPr marL="469900">
              <a:lnSpc>
                <a:spcPct val="100000"/>
              </a:lnSpc>
              <a:spcBef>
                <a:spcPts val="780"/>
              </a:spcBef>
              <a:tabLst>
                <a:tab pos="756285" algn="l"/>
              </a:tabLst>
            </a:pPr>
            <a:r>
              <a:rPr dirty="0" sz="700" spc="145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Focus on long-tail keywords that are 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specific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to 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tire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types, applications, and geographical</a:t>
            </a:r>
            <a:r>
              <a:rPr dirty="0" sz="900" spc="-8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locations.</a:t>
            </a:r>
            <a:endParaRPr sz="900">
              <a:latin typeface="URW Gothic"/>
              <a:cs typeface="URW Gothic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  <a:tabLst>
                <a:tab pos="354965" algn="l"/>
              </a:tabLst>
            </a:pPr>
            <a:r>
              <a:rPr dirty="0" sz="800" spc="14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1000" spc="-70" b="1">
                <a:solidFill>
                  <a:srgbClr val="FFFFFF"/>
                </a:solidFill>
                <a:latin typeface="Verdana"/>
                <a:cs typeface="Verdana"/>
              </a:rPr>
              <a:t>On-Page</a:t>
            </a:r>
            <a:r>
              <a:rPr dirty="0" sz="1000" spc="-5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000" spc="-125" b="1">
                <a:solidFill>
                  <a:srgbClr val="FFFFFF"/>
                </a:solidFill>
                <a:latin typeface="Verdana"/>
                <a:cs typeface="Verdana"/>
              </a:rPr>
              <a:t>SEO:</a:t>
            </a:r>
            <a:endParaRPr sz="10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785"/>
              </a:spcBef>
              <a:tabLst>
                <a:tab pos="756285" algn="l"/>
              </a:tabLst>
            </a:pPr>
            <a:r>
              <a:rPr dirty="0" sz="700" spc="14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Optimize </a:t>
            </a:r>
            <a:r>
              <a:rPr dirty="0" sz="900" spc="-10">
                <a:solidFill>
                  <a:srgbClr val="FFFFFF"/>
                </a:solidFill>
                <a:latin typeface="URW Gothic"/>
                <a:cs typeface="URW Gothic"/>
              </a:rPr>
              <a:t>meta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titles, </a:t>
            </a:r>
            <a:r>
              <a:rPr dirty="0" sz="900" spc="-10">
                <a:solidFill>
                  <a:srgbClr val="FFFFFF"/>
                </a:solidFill>
                <a:latin typeface="URW Gothic"/>
                <a:cs typeface="URW Gothic"/>
              </a:rPr>
              <a:t>meta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descriptions, and header </a:t>
            </a:r>
            <a:r>
              <a:rPr dirty="0" sz="900" spc="-10">
                <a:solidFill>
                  <a:srgbClr val="FFFFFF"/>
                </a:solidFill>
                <a:latin typeface="URW Gothic"/>
                <a:cs typeface="URW Gothic"/>
              </a:rPr>
              <a:t>tags (H1,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H2, etc.) on the website </a:t>
            </a:r>
            <a:r>
              <a:rPr dirty="0" sz="900" spc="-10">
                <a:solidFill>
                  <a:srgbClr val="FFFFFF"/>
                </a:solidFill>
                <a:latin typeface="URW Gothic"/>
                <a:cs typeface="URW Gothic"/>
              </a:rPr>
              <a:t>to 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include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target</a:t>
            </a:r>
            <a:r>
              <a:rPr dirty="0" sz="900" spc="75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keywords.</a:t>
            </a:r>
            <a:endParaRPr sz="900">
              <a:latin typeface="URW Gothic"/>
              <a:cs typeface="URW Gothic"/>
            </a:endParaRPr>
          </a:p>
          <a:p>
            <a:pPr marL="469900">
              <a:lnSpc>
                <a:spcPct val="100000"/>
              </a:lnSpc>
              <a:spcBef>
                <a:spcPts val="780"/>
              </a:spcBef>
              <a:tabLst>
                <a:tab pos="756285" algn="l"/>
              </a:tabLst>
            </a:pPr>
            <a:r>
              <a:rPr dirty="0" sz="700" spc="14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Create high-quality, informative, and engaging content that incorporates keywords</a:t>
            </a:r>
            <a:r>
              <a:rPr dirty="0" sz="900" spc="-8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naturally.</a:t>
            </a:r>
            <a:endParaRPr sz="900">
              <a:latin typeface="URW Gothic"/>
              <a:cs typeface="URW Gothic"/>
            </a:endParaRPr>
          </a:p>
          <a:p>
            <a:pPr marL="469900">
              <a:lnSpc>
                <a:spcPct val="100000"/>
              </a:lnSpc>
              <a:spcBef>
                <a:spcPts val="795"/>
              </a:spcBef>
              <a:tabLst>
                <a:tab pos="756285" algn="l"/>
              </a:tabLst>
            </a:pPr>
            <a:r>
              <a:rPr dirty="0" sz="700" spc="14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Use keyword-rich alt </a:t>
            </a:r>
            <a:r>
              <a:rPr dirty="0" sz="900" spc="-10">
                <a:solidFill>
                  <a:srgbClr val="FFFFFF"/>
                </a:solidFill>
                <a:latin typeface="URW Gothic"/>
                <a:cs typeface="URW Gothic"/>
              </a:rPr>
              <a:t>tags 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for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images and optimize image 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file</a:t>
            </a:r>
            <a:r>
              <a:rPr dirty="0" sz="900" spc="-25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URW Gothic"/>
                <a:cs typeface="URW Gothic"/>
              </a:rPr>
              <a:t>names.</a:t>
            </a:r>
            <a:endParaRPr sz="900">
              <a:latin typeface="URW Gothic"/>
              <a:cs typeface="URW Gothic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  <a:tabLst>
                <a:tab pos="354965" algn="l"/>
              </a:tabLst>
            </a:pPr>
            <a:r>
              <a:rPr dirty="0" sz="800" spc="14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1000" spc="-75" b="1">
                <a:solidFill>
                  <a:srgbClr val="FFFFFF"/>
                </a:solidFill>
                <a:latin typeface="Verdana"/>
                <a:cs typeface="Verdana"/>
              </a:rPr>
              <a:t>Technical</a:t>
            </a:r>
            <a:r>
              <a:rPr dirty="0" sz="1000" spc="-7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000" spc="-125" b="1">
                <a:solidFill>
                  <a:srgbClr val="FFFFFF"/>
                </a:solidFill>
                <a:latin typeface="Verdana"/>
                <a:cs typeface="Verdana"/>
              </a:rPr>
              <a:t>SEO:</a:t>
            </a:r>
            <a:endParaRPr sz="10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785"/>
              </a:spcBef>
              <a:tabLst>
                <a:tab pos="756285" algn="l"/>
              </a:tabLst>
            </a:pPr>
            <a:r>
              <a:rPr dirty="0" sz="700" spc="14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Ensure the website has 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a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responsive design that works well on </a:t>
            </a:r>
            <a:r>
              <a:rPr dirty="0" sz="900" spc="-10">
                <a:solidFill>
                  <a:srgbClr val="FFFFFF"/>
                </a:solidFill>
                <a:latin typeface="URW Gothic"/>
                <a:cs typeface="URW Gothic"/>
              </a:rPr>
              <a:t>both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desktop and mobile</a:t>
            </a:r>
            <a:r>
              <a:rPr dirty="0" sz="900" spc="-15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devices.</a:t>
            </a:r>
            <a:endParaRPr sz="900">
              <a:latin typeface="URW Gothic"/>
              <a:cs typeface="URW Gothic"/>
            </a:endParaRPr>
          </a:p>
          <a:p>
            <a:pPr marL="469900">
              <a:lnSpc>
                <a:spcPct val="100000"/>
              </a:lnSpc>
              <a:spcBef>
                <a:spcPts val="795"/>
              </a:spcBef>
              <a:tabLst>
                <a:tab pos="756285" algn="l"/>
              </a:tabLst>
            </a:pPr>
            <a:r>
              <a:rPr dirty="0" sz="700" spc="14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Improve page 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loading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speed 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for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better user 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experience,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as page speed </a:t>
            </a:r>
            <a:r>
              <a:rPr dirty="0" sz="900" spc="5">
                <a:solidFill>
                  <a:srgbClr val="FFFFFF"/>
                </a:solidFill>
                <a:latin typeface="URW Gothic"/>
                <a:cs typeface="URW Gothic"/>
              </a:rPr>
              <a:t>is 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a ranking</a:t>
            </a:r>
            <a:r>
              <a:rPr dirty="0" sz="900" spc="-95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factor.</a:t>
            </a:r>
            <a:endParaRPr sz="900">
              <a:latin typeface="URW Gothic"/>
              <a:cs typeface="URW Gothic"/>
            </a:endParaRPr>
          </a:p>
          <a:p>
            <a:pPr marL="469900">
              <a:lnSpc>
                <a:spcPct val="100000"/>
              </a:lnSpc>
              <a:spcBef>
                <a:spcPts val="780"/>
              </a:spcBef>
              <a:tabLst>
                <a:tab pos="756285" algn="l"/>
              </a:tabLst>
            </a:pPr>
            <a:r>
              <a:rPr dirty="0" sz="700" spc="14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Implement </a:t>
            </a:r>
            <a:r>
              <a:rPr dirty="0" sz="900" spc="-10">
                <a:solidFill>
                  <a:srgbClr val="FFFFFF"/>
                </a:solidFill>
                <a:latin typeface="URW Gothic"/>
                <a:cs typeface="URW Gothic"/>
              </a:rPr>
              <a:t>HTTPS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for 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a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secure website and use structured data markup (schema.org) </a:t>
            </a:r>
            <a:r>
              <a:rPr dirty="0" sz="900" spc="-10">
                <a:solidFill>
                  <a:srgbClr val="FFFFFF"/>
                </a:solidFill>
                <a:latin typeface="URW Gothic"/>
                <a:cs typeface="URW Gothic"/>
              </a:rPr>
              <a:t>to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enhance search engine</a:t>
            </a:r>
            <a:r>
              <a:rPr dirty="0" sz="900" spc="125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listings.</a:t>
            </a:r>
            <a:endParaRPr sz="900">
              <a:latin typeface="URW Gothic"/>
              <a:cs typeface="URW Gothic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  <a:tabLst>
                <a:tab pos="354965" algn="l"/>
              </a:tabLst>
            </a:pPr>
            <a:r>
              <a:rPr dirty="0" sz="800" spc="14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1000" spc="-65" b="1">
                <a:solidFill>
                  <a:srgbClr val="FFFFFF"/>
                </a:solidFill>
                <a:latin typeface="Verdana"/>
                <a:cs typeface="Verdana"/>
              </a:rPr>
              <a:t>Local</a:t>
            </a:r>
            <a:r>
              <a:rPr dirty="0" sz="1000" spc="-7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000" spc="-125" b="1">
                <a:solidFill>
                  <a:srgbClr val="FFFFFF"/>
                </a:solidFill>
                <a:latin typeface="Verdana"/>
                <a:cs typeface="Verdana"/>
              </a:rPr>
              <a:t>SEO:</a:t>
            </a:r>
            <a:endParaRPr sz="10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780"/>
              </a:spcBef>
              <a:tabLst>
                <a:tab pos="756285" algn="l"/>
              </a:tabLst>
            </a:pPr>
            <a:r>
              <a:rPr dirty="0" sz="700" spc="14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Create and optimize 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a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Google 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My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Business </a:t>
            </a:r>
            <a:r>
              <a:rPr dirty="0" sz="900" spc="-10">
                <a:solidFill>
                  <a:srgbClr val="FFFFFF"/>
                </a:solidFill>
                <a:latin typeface="URW Gothic"/>
                <a:cs typeface="URW Gothic"/>
              </a:rPr>
              <a:t>(GMB) 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listing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for each physical location of </a:t>
            </a:r>
            <a:r>
              <a:rPr dirty="0" sz="900" spc="-15">
                <a:solidFill>
                  <a:srgbClr val="FFFFFF"/>
                </a:solidFill>
                <a:latin typeface="URW Gothic"/>
                <a:cs typeface="URW Gothic"/>
              </a:rPr>
              <a:t>Apollo</a:t>
            </a:r>
            <a:r>
              <a:rPr dirty="0" sz="900" spc="15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Tyres.</a:t>
            </a:r>
            <a:endParaRPr sz="900">
              <a:latin typeface="URW Gothic"/>
              <a:cs typeface="URW Gothic"/>
            </a:endParaRPr>
          </a:p>
          <a:p>
            <a:pPr marL="469900">
              <a:lnSpc>
                <a:spcPct val="100000"/>
              </a:lnSpc>
              <a:spcBef>
                <a:spcPts val="780"/>
              </a:spcBef>
              <a:tabLst>
                <a:tab pos="756285" algn="l"/>
              </a:tabLst>
            </a:pPr>
            <a:r>
              <a:rPr dirty="0" sz="700" spc="14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Encourage customer reviews and respond to them</a:t>
            </a:r>
            <a:r>
              <a:rPr dirty="0" sz="900" spc="2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URW Gothic"/>
                <a:cs typeface="URW Gothic"/>
              </a:rPr>
              <a:t>promptly.</a:t>
            </a:r>
            <a:endParaRPr sz="900">
              <a:latin typeface="URW Gothic"/>
              <a:cs typeface="URW Gothic"/>
            </a:endParaRPr>
          </a:p>
          <a:p>
            <a:pPr marL="469900">
              <a:lnSpc>
                <a:spcPct val="100000"/>
              </a:lnSpc>
              <a:spcBef>
                <a:spcPts val="780"/>
              </a:spcBef>
              <a:tabLst>
                <a:tab pos="756285" algn="l"/>
              </a:tabLst>
            </a:pPr>
            <a:r>
              <a:rPr dirty="0" sz="700" spc="14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Consistently maintain accurate </a:t>
            </a:r>
            <a:r>
              <a:rPr dirty="0" sz="900" spc="-25">
                <a:solidFill>
                  <a:srgbClr val="FFFFFF"/>
                </a:solidFill>
                <a:latin typeface="URW Gothic"/>
                <a:cs typeface="URW Gothic"/>
              </a:rPr>
              <a:t>NAP </a:t>
            </a:r>
            <a:r>
              <a:rPr dirty="0" sz="900" spc="-10">
                <a:solidFill>
                  <a:srgbClr val="FFFFFF"/>
                </a:solidFill>
                <a:latin typeface="URW Gothic"/>
                <a:cs typeface="URW Gothic"/>
              </a:rPr>
              <a:t>(Name, Address,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Phone Number) information on the website and across 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online</a:t>
            </a:r>
            <a:r>
              <a:rPr dirty="0" sz="900" spc="-1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directories.</a:t>
            </a:r>
            <a:endParaRPr sz="900">
              <a:latin typeface="URW Gothic"/>
              <a:cs typeface="URW Gothic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  <a:tabLst>
                <a:tab pos="354965" algn="l"/>
              </a:tabLst>
            </a:pPr>
            <a:r>
              <a:rPr dirty="0" sz="800" spc="145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1000" spc="-85" b="1">
                <a:solidFill>
                  <a:srgbClr val="FFFFFF"/>
                </a:solidFill>
                <a:latin typeface="Verdana"/>
                <a:cs typeface="Verdana"/>
              </a:rPr>
              <a:t>Content</a:t>
            </a:r>
            <a:r>
              <a:rPr dirty="0" sz="1000" spc="-7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000" spc="-95" b="1">
                <a:solidFill>
                  <a:srgbClr val="FFFFFF"/>
                </a:solidFill>
                <a:latin typeface="Verdana"/>
                <a:cs typeface="Verdana"/>
              </a:rPr>
              <a:t>Marketing:</a:t>
            </a:r>
            <a:endParaRPr sz="1000">
              <a:latin typeface="Verdana"/>
              <a:cs typeface="Verdana"/>
            </a:endParaRPr>
          </a:p>
          <a:p>
            <a:pPr marL="756285" marR="5080" indent="-287020">
              <a:lnSpc>
                <a:spcPct val="80000"/>
              </a:lnSpc>
              <a:spcBef>
                <a:spcPts val="1005"/>
              </a:spcBef>
              <a:tabLst>
                <a:tab pos="756285" algn="l"/>
              </a:tabLst>
            </a:pPr>
            <a:r>
              <a:rPr dirty="0" sz="700" spc="14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Develop 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a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blog or resource section on the website where you can regularly publish informative articles, guides, and content </a:t>
            </a:r>
            <a:r>
              <a:rPr dirty="0" sz="900" spc="5">
                <a:solidFill>
                  <a:srgbClr val="FFFFFF"/>
                </a:solidFill>
                <a:latin typeface="URW Gothic"/>
                <a:cs typeface="URW Gothic"/>
              </a:rPr>
              <a:t>related </a:t>
            </a:r>
            <a:r>
              <a:rPr dirty="0" sz="900" spc="-10">
                <a:solidFill>
                  <a:srgbClr val="FFFFFF"/>
                </a:solidFill>
                <a:latin typeface="URW Gothic"/>
                <a:cs typeface="URW Gothic"/>
              </a:rPr>
              <a:t>to 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tires,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automotive  safety, and maintenance.</a:t>
            </a:r>
            <a:endParaRPr sz="900">
              <a:latin typeface="URW Gothic"/>
              <a:cs typeface="URW Gothic"/>
            </a:endParaRPr>
          </a:p>
          <a:p>
            <a:pPr marL="469900">
              <a:lnSpc>
                <a:spcPct val="100000"/>
              </a:lnSpc>
              <a:spcBef>
                <a:spcPts val="780"/>
              </a:spcBef>
              <a:tabLst>
                <a:tab pos="756285" algn="l"/>
              </a:tabLst>
            </a:pPr>
            <a:r>
              <a:rPr dirty="0" sz="700" spc="14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Share 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this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content on social media and relevant forums </a:t>
            </a:r>
            <a:r>
              <a:rPr dirty="0" sz="900" spc="-10">
                <a:solidFill>
                  <a:srgbClr val="FFFFFF"/>
                </a:solidFill>
                <a:latin typeface="URW Gothic"/>
                <a:cs typeface="URW Gothic"/>
              </a:rPr>
              <a:t>to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attract</a:t>
            </a:r>
            <a:r>
              <a:rPr dirty="0" sz="900" spc="-15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backlinks.</a:t>
            </a:r>
            <a:endParaRPr sz="900">
              <a:latin typeface="URW Gothic"/>
              <a:cs typeface="URW Gothic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  <a:tabLst>
                <a:tab pos="354965" algn="l"/>
              </a:tabLst>
            </a:pPr>
            <a:r>
              <a:rPr dirty="0" sz="800" spc="14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1000" spc="-130" b="1">
                <a:solidFill>
                  <a:srgbClr val="FFFFFF"/>
                </a:solidFill>
                <a:latin typeface="Verdana"/>
                <a:cs typeface="Verdana"/>
              </a:rPr>
              <a:t>Link</a:t>
            </a:r>
            <a:r>
              <a:rPr dirty="0" sz="1000" spc="-8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000" spc="-110" b="1">
                <a:solidFill>
                  <a:srgbClr val="FFFFFF"/>
                </a:solidFill>
                <a:latin typeface="Verdana"/>
                <a:cs typeface="Verdana"/>
              </a:rPr>
              <a:t>Building:</a:t>
            </a:r>
            <a:endParaRPr sz="10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785"/>
              </a:spcBef>
              <a:tabLst>
                <a:tab pos="756285" algn="l"/>
              </a:tabLst>
            </a:pPr>
            <a:r>
              <a:rPr dirty="0" sz="700" spc="14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Build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high-quality, authoritative backlinks from relevant sources </a:t>
            </a:r>
            <a:r>
              <a:rPr dirty="0" sz="900" spc="5">
                <a:solidFill>
                  <a:srgbClr val="FFFFFF"/>
                </a:solidFill>
                <a:latin typeface="URW Gothic"/>
                <a:cs typeface="URW Gothic"/>
              </a:rPr>
              <a:t>in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the automotive and 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tire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industry. Focus on guest posting, 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outreach,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and</a:t>
            </a:r>
            <a:r>
              <a:rPr dirty="0" sz="900" spc="35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partnerships.</a:t>
            </a:r>
            <a:endParaRPr sz="900">
              <a:latin typeface="URW Gothic"/>
              <a:cs typeface="URW Gothic"/>
            </a:endParaRPr>
          </a:p>
          <a:p>
            <a:pPr marL="469900">
              <a:lnSpc>
                <a:spcPct val="100000"/>
              </a:lnSpc>
              <a:spcBef>
                <a:spcPts val="780"/>
              </a:spcBef>
              <a:tabLst>
                <a:tab pos="756285" algn="l"/>
              </a:tabLst>
            </a:pPr>
            <a:r>
              <a:rPr dirty="0" sz="700" spc="14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Disavow or remove 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toxic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backlinks </a:t>
            </a:r>
            <a:r>
              <a:rPr dirty="0" sz="900" spc="-10">
                <a:solidFill>
                  <a:srgbClr val="FFFFFF"/>
                </a:solidFill>
                <a:latin typeface="URW Gothic"/>
                <a:cs typeface="URW Gothic"/>
              </a:rPr>
              <a:t>to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maintain 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a </a:t>
            </a:r>
            <a:r>
              <a:rPr dirty="0" sz="900" spc="-5">
                <a:solidFill>
                  <a:srgbClr val="FFFFFF"/>
                </a:solidFill>
                <a:latin typeface="URW Gothic"/>
                <a:cs typeface="URW Gothic"/>
              </a:rPr>
              <a:t>healthy 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link</a:t>
            </a:r>
            <a:r>
              <a:rPr dirty="0" sz="900" spc="-45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900">
                <a:solidFill>
                  <a:srgbClr val="FFFFFF"/>
                </a:solidFill>
                <a:latin typeface="URW Gothic"/>
                <a:cs typeface="URW Gothic"/>
              </a:rPr>
              <a:t>profile.</a:t>
            </a:r>
            <a:endParaRPr sz="900">
              <a:latin typeface="URW Gothic"/>
              <a:cs typeface="URW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965435" y="6155435"/>
            <a:ext cx="486155" cy="4861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670047"/>
              <a:ext cx="4037075" cy="4187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892551"/>
              <a:ext cx="1522475" cy="23652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609076" y="1676400"/>
              <a:ext cx="2819400" cy="2819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99476" y="0"/>
              <a:ext cx="1603247" cy="11414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606028" y="6095999"/>
              <a:ext cx="993648" cy="761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398252" y="0"/>
              <a:ext cx="760488" cy="12039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41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782572" y="59817"/>
            <a:ext cx="8457565" cy="6884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45" b="1">
                <a:solidFill>
                  <a:srgbClr val="FFFFFF"/>
                </a:solidFill>
                <a:latin typeface="Verdana"/>
                <a:cs typeface="Verdana"/>
              </a:rPr>
              <a:t>User </a:t>
            </a:r>
            <a:r>
              <a:rPr dirty="0" sz="1800" spc="-135" b="1">
                <a:solidFill>
                  <a:srgbClr val="FFFFFF"/>
                </a:solidFill>
                <a:latin typeface="Verdana"/>
                <a:cs typeface="Verdana"/>
              </a:rPr>
              <a:t>Experience</a:t>
            </a:r>
            <a:r>
              <a:rPr dirty="0" sz="1800" spc="-1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54" b="1">
                <a:solidFill>
                  <a:srgbClr val="FFFFFF"/>
                </a:solidFill>
                <a:latin typeface="Verdana"/>
                <a:cs typeface="Verdana"/>
              </a:rPr>
              <a:t>(UX):</a:t>
            </a:r>
            <a:endParaRPr sz="1800">
              <a:latin typeface="Verdana"/>
              <a:cs typeface="Verdana"/>
            </a:endParaRPr>
          </a:p>
          <a:p>
            <a:pPr algn="just" marL="469900" marR="24765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Prioritize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user experience by ensuring your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website </a:t>
            </a:r>
            <a:r>
              <a:rPr dirty="0" sz="1800" spc="10">
                <a:solidFill>
                  <a:srgbClr val="FFFFFF"/>
                </a:solidFill>
                <a:latin typeface="URW Gothic"/>
                <a:cs typeface="URW Gothic"/>
              </a:rPr>
              <a:t>is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easy to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navigate, 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has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a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clear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site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structure,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and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provides valuable information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to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visitors.  Implement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breadcrumbs and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a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user-friendly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navigation</a:t>
            </a:r>
            <a:r>
              <a:rPr dirty="0" sz="1800" spc="2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menu.</a:t>
            </a:r>
            <a:endParaRPr sz="1800">
              <a:latin typeface="URW Gothic"/>
              <a:cs typeface="URW Gothic"/>
            </a:endParaRPr>
          </a:p>
          <a:p>
            <a:pPr marL="12700">
              <a:lnSpc>
                <a:spcPct val="100000"/>
              </a:lnSpc>
            </a:pPr>
            <a:r>
              <a:rPr dirty="0" sz="1800" spc="-110" b="1">
                <a:solidFill>
                  <a:srgbClr val="FFFFFF"/>
                </a:solidFill>
                <a:latin typeface="Verdana"/>
                <a:cs typeface="Verdana"/>
              </a:rPr>
              <a:t>Mobile </a:t>
            </a:r>
            <a:r>
              <a:rPr dirty="0" sz="1800" spc="-170" b="1">
                <a:solidFill>
                  <a:srgbClr val="FFFFFF"/>
                </a:solidFill>
                <a:latin typeface="Verdana"/>
                <a:cs typeface="Verdana"/>
              </a:rPr>
              <a:t>Optimization:</a:t>
            </a:r>
            <a:endParaRPr sz="1800">
              <a:latin typeface="Verdana"/>
              <a:cs typeface="Verdana"/>
            </a:endParaRPr>
          </a:p>
          <a:p>
            <a:pPr marL="469900" marR="389255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Optimize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the website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for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mobile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users, as Google's algorithm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favors  mobile-friendly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sites. </a:t>
            </a:r>
            <a:r>
              <a:rPr dirty="0" sz="1800" spc="-15">
                <a:solidFill>
                  <a:srgbClr val="FFFFFF"/>
                </a:solidFill>
                <a:latin typeface="URW Gothic"/>
                <a:cs typeface="URW Gothic"/>
              </a:rPr>
              <a:t>Use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responsive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design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and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ensure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mobile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pages 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load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quickly.</a:t>
            </a:r>
            <a:endParaRPr sz="1800">
              <a:latin typeface="URW Gothic"/>
              <a:cs typeface="URW Gothic"/>
            </a:endParaRPr>
          </a:p>
          <a:p>
            <a:pPr marL="12700">
              <a:lnSpc>
                <a:spcPct val="100000"/>
              </a:lnSpc>
            </a:pPr>
            <a:r>
              <a:rPr dirty="0" sz="1800" spc="-110" b="1">
                <a:solidFill>
                  <a:srgbClr val="FFFFFF"/>
                </a:solidFill>
                <a:latin typeface="Verdana"/>
                <a:cs typeface="Verdana"/>
              </a:rPr>
              <a:t>Local</a:t>
            </a:r>
            <a:r>
              <a:rPr dirty="0" sz="1800" spc="-1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65" b="1">
                <a:solidFill>
                  <a:srgbClr val="FFFFFF"/>
                </a:solidFill>
                <a:latin typeface="Verdana"/>
                <a:cs typeface="Verdana"/>
              </a:rPr>
              <a:t>Citations:</a:t>
            </a:r>
            <a:endParaRPr sz="1800">
              <a:latin typeface="Verdana"/>
              <a:cs typeface="Verdana"/>
            </a:endParaRPr>
          </a:p>
          <a:p>
            <a:pPr marL="469900" marR="176530">
              <a:lnSpc>
                <a:spcPct val="100000"/>
              </a:lnSpc>
            </a:pP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Ensure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Apollo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Tyres'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business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information </a:t>
            </a:r>
            <a:r>
              <a:rPr dirty="0" sz="1800" spc="10">
                <a:solidFill>
                  <a:srgbClr val="FFFFFF"/>
                </a:solidFill>
                <a:latin typeface="URW Gothic"/>
                <a:cs typeface="URW Gothic"/>
              </a:rPr>
              <a:t>is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consistent across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local 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directories, such as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Yelp, Yellow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Pages,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and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industry-specific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platforms.  Verify and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claim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business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listings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on relevant</a:t>
            </a:r>
            <a:r>
              <a:rPr dirty="0" sz="1800" spc="-25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platforms.</a:t>
            </a:r>
            <a:endParaRPr sz="1800">
              <a:latin typeface="URW Gothic"/>
              <a:cs typeface="URW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140" b="1">
                <a:solidFill>
                  <a:srgbClr val="FFFFFF"/>
                </a:solidFill>
                <a:latin typeface="Verdana"/>
                <a:cs typeface="Verdana"/>
              </a:rPr>
              <a:t>Analytics </a:t>
            </a:r>
            <a:r>
              <a:rPr dirty="0" sz="1800" spc="-100" b="1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800" spc="-9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75" b="1">
                <a:solidFill>
                  <a:srgbClr val="FFFFFF"/>
                </a:solidFill>
                <a:latin typeface="Verdana"/>
                <a:cs typeface="Verdana"/>
              </a:rPr>
              <a:t>Monitoring:</a:t>
            </a:r>
            <a:endParaRPr sz="1800">
              <a:latin typeface="Verdana"/>
              <a:cs typeface="Verdana"/>
            </a:endParaRPr>
          </a:p>
          <a:p>
            <a:pPr marL="469900" marR="508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Regularly monitor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website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performance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using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tools </a:t>
            </a:r>
            <a:r>
              <a:rPr dirty="0" sz="1800" spc="5">
                <a:solidFill>
                  <a:srgbClr val="FFFFFF"/>
                </a:solidFill>
                <a:latin typeface="URW Gothic"/>
                <a:cs typeface="URW Gothic"/>
              </a:rPr>
              <a:t>like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Google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Analytics 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and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Google Search Console. Analyze traffic, rankings,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and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user 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behavior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to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make data-driven</a:t>
            </a:r>
            <a:r>
              <a:rPr dirty="0" sz="1800" spc="-3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decisions.</a:t>
            </a:r>
            <a:endParaRPr sz="1800">
              <a:latin typeface="URW Gothic"/>
              <a:cs typeface="URW Gothic"/>
            </a:endParaRPr>
          </a:p>
          <a:p>
            <a:pPr marL="12700">
              <a:lnSpc>
                <a:spcPct val="100000"/>
              </a:lnSpc>
            </a:pPr>
            <a:r>
              <a:rPr dirty="0" sz="1800" spc="-180" b="1">
                <a:solidFill>
                  <a:srgbClr val="FFFFFF"/>
                </a:solidFill>
                <a:latin typeface="Verdana"/>
                <a:cs typeface="Verdana"/>
              </a:rPr>
              <a:t>Regular</a:t>
            </a:r>
            <a:r>
              <a:rPr dirty="0" sz="1800" spc="-12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70" b="1">
                <a:solidFill>
                  <a:srgbClr val="FFFFFF"/>
                </a:solidFill>
                <a:latin typeface="Verdana"/>
                <a:cs typeface="Verdana"/>
              </a:rPr>
              <a:t>Updates:</a:t>
            </a:r>
            <a:endParaRPr sz="1800">
              <a:latin typeface="Verdana"/>
              <a:cs typeface="Verdana"/>
            </a:endParaRPr>
          </a:p>
          <a:p>
            <a:pPr marL="469900" marR="53086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Keep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the website content and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information up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to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date.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This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includes 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product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listings,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prices, and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any changes </a:t>
            </a:r>
            <a:r>
              <a:rPr dirty="0" sz="1800" spc="10">
                <a:solidFill>
                  <a:srgbClr val="FFFFFF"/>
                </a:solidFill>
                <a:latin typeface="URW Gothic"/>
                <a:cs typeface="URW Gothic"/>
              </a:rPr>
              <a:t>in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services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or</a:t>
            </a:r>
            <a:r>
              <a:rPr dirty="0" sz="1800" spc="35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locations.</a:t>
            </a:r>
            <a:endParaRPr sz="1800">
              <a:latin typeface="URW Gothic"/>
              <a:cs typeface="URW Gothic"/>
            </a:endParaRPr>
          </a:p>
          <a:p>
            <a:pPr marL="12700">
              <a:lnSpc>
                <a:spcPct val="100000"/>
              </a:lnSpc>
            </a:pPr>
            <a:r>
              <a:rPr dirty="0" sz="1800" spc="-125" b="1">
                <a:solidFill>
                  <a:srgbClr val="FFFFFF"/>
                </a:solidFill>
                <a:latin typeface="Verdana"/>
                <a:cs typeface="Verdana"/>
              </a:rPr>
              <a:t>Social</a:t>
            </a:r>
            <a:r>
              <a:rPr dirty="0" sz="1800" spc="-12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5" b="1">
                <a:solidFill>
                  <a:srgbClr val="FFFFFF"/>
                </a:solidFill>
                <a:latin typeface="Verdana"/>
                <a:cs typeface="Verdana"/>
              </a:rPr>
              <a:t>Media:</a:t>
            </a:r>
            <a:endParaRPr sz="18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Maintain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an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active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presence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on social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media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platforms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to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engage</a:t>
            </a:r>
            <a:r>
              <a:rPr dirty="0" sz="1800" spc="35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with</a:t>
            </a:r>
            <a:endParaRPr sz="1800">
              <a:latin typeface="URW Gothic"/>
              <a:cs typeface="URW Gothic"/>
            </a:endParaRPr>
          </a:p>
          <a:p>
            <a:pPr marL="469900">
              <a:lnSpc>
                <a:spcPct val="100000"/>
              </a:lnSpc>
            </a:pP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the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audience, share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valuable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content, and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drive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traffic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to the</a:t>
            </a:r>
            <a:r>
              <a:rPr dirty="0" sz="1800" spc="17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website.</a:t>
            </a:r>
            <a:endParaRPr sz="1800">
              <a:latin typeface="URW Gothic"/>
              <a:cs typeface="URW Gothic"/>
            </a:endParaRPr>
          </a:p>
          <a:p>
            <a:pPr marL="12700" marR="36195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Remember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that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SEO </a:t>
            </a:r>
            <a:r>
              <a:rPr dirty="0" sz="1800" spc="10">
                <a:solidFill>
                  <a:srgbClr val="FFFFFF"/>
                </a:solidFill>
                <a:latin typeface="URW Gothic"/>
                <a:cs typeface="URW Gothic"/>
              </a:rPr>
              <a:t>is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an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ongoing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process, and </a:t>
            </a:r>
            <a:r>
              <a:rPr dirty="0" sz="1800" spc="10">
                <a:solidFill>
                  <a:srgbClr val="FFFFFF"/>
                </a:solidFill>
                <a:latin typeface="URW Gothic"/>
                <a:cs typeface="URW Gothic"/>
              </a:rPr>
              <a:t>it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may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take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some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time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to 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see significant results. Regularly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review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and adapt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your SEO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strategy to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align 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with changes </a:t>
            </a:r>
            <a:r>
              <a:rPr dirty="0" sz="1800" spc="10">
                <a:solidFill>
                  <a:srgbClr val="FFFFFF"/>
                </a:solidFill>
                <a:latin typeface="URW Gothic"/>
                <a:cs typeface="URW Gothic"/>
              </a:rPr>
              <a:t>in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search engine algorithms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and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market</a:t>
            </a:r>
            <a:r>
              <a:rPr dirty="0" sz="1800" spc="10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dynamics.</a:t>
            </a:r>
            <a:endParaRPr sz="1800">
              <a:latin typeface="URW Gothic"/>
              <a:cs typeface="URW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965435" y="6155435"/>
            <a:ext cx="486155" cy="4861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670047"/>
              <a:ext cx="4037075" cy="4187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892551"/>
              <a:ext cx="1522475" cy="23652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609076" y="1676400"/>
              <a:ext cx="2819400" cy="2819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99476" y="0"/>
              <a:ext cx="1603247" cy="11414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606028" y="6095999"/>
              <a:ext cx="993648" cy="761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398252" y="0"/>
              <a:ext cx="760488" cy="12039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41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602994" y="1081532"/>
            <a:ext cx="8736330" cy="5513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Key Performance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Indicators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(KPIs) for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Apollo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Tyres,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a tire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manufacturing  company,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may include a variety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of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metrics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to measure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their performance </a:t>
            </a:r>
            <a:r>
              <a:rPr dirty="0" sz="1800" spc="10">
                <a:solidFill>
                  <a:srgbClr val="FFFFFF"/>
                </a:solidFill>
                <a:latin typeface="URW Gothic"/>
                <a:cs typeface="URW Gothic"/>
              </a:rPr>
              <a:t>in 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different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aspects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of their business.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Here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are some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potential </a:t>
            </a:r>
            <a:r>
              <a:rPr dirty="0" sz="1800" spc="5">
                <a:solidFill>
                  <a:srgbClr val="FFFFFF"/>
                </a:solidFill>
                <a:latin typeface="URW Gothic"/>
                <a:cs typeface="URW Gothic"/>
              </a:rPr>
              <a:t>KPIs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for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Apollo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Tyres:  </a:t>
            </a:r>
            <a:r>
              <a:rPr dirty="0" sz="1800" spc="-165" b="1">
                <a:solidFill>
                  <a:srgbClr val="FFFFFF"/>
                </a:solidFill>
                <a:latin typeface="Verdana"/>
                <a:cs typeface="Verdana"/>
              </a:rPr>
              <a:t>Revenue: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Tracking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total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revenue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and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revenue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growth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over time </a:t>
            </a:r>
            <a:r>
              <a:rPr dirty="0" sz="1800" spc="10">
                <a:solidFill>
                  <a:srgbClr val="FFFFFF"/>
                </a:solidFill>
                <a:latin typeface="URW Gothic"/>
                <a:cs typeface="URW Gothic"/>
              </a:rPr>
              <a:t>is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a 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fundamental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KPI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for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any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company,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including Apollo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Tyres.</a:t>
            </a:r>
            <a:endParaRPr sz="1800">
              <a:latin typeface="URW Gothic"/>
              <a:cs typeface="URW Gothic"/>
            </a:endParaRPr>
          </a:p>
          <a:p>
            <a:pPr marL="12700" marR="688340">
              <a:lnSpc>
                <a:spcPct val="100000"/>
              </a:lnSpc>
            </a:pPr>
            <a:r>
              <a:rPr dirty="0" sz="1800" spc="-245" b="1">
                <a:solidFill>
                  <a:srgbClr val="FFFFFF"/>
                </a:solidFill>
                <a:latin typeface="Verdana"/>
                <a:cs typeface="Verdana"/>
              </a:rPr>
              <a:t>Profit </a:t>
            </a:r>
            <a:r>
              <a:rPr dirty="0" sz="1800" spc="-160" b="1">
                <a:solidFill>
                  <a:srgbClr val="FFFFFF"/>
                </a:solidFill>
                <a:latin typeface="Verdana"/>
                <a:cs typeface="Verdana"/>
              </a:rPr>
              <a:t>Margin: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Monitoring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the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company's profit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margins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to ensure they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are  operating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efficiently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and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effectively.</a:t>
            </a:r>
            <a:endParaRPr sz="1800">
              <a:latin typeface="URW Gothic"/>
              <a:cs typeface="URW Gothic"/>
            </a:endParaRPr>
          </a:p>
          <a:p>
            <a:pPr marL="12700" marR="121285">
              <a:lnSpc>
                <a:spcPct val="100000"/>
              </a:lnSpc>
            </a:pPr>
            <a:r>
              <a:rPr dirty="0" sz="1800" spc="-155" b="1">
                <a:solidFill>
                  <a:srgbClr val="FFFFFF"/>
                </a:solidFill>
                <a:latin typeface="Verdana"/>
                <a:cs typeface="Verdana"/>
              </a:rPr>
              <a:t>Market </a:t>
            </a:r>
            <a:r>
              <a:rPr dirty="0" sz="1800" spc="-195" b="1">
                <a:solidFill>
                  <a:srgbClr val="FFFFFF"/>
                </a:solidFill>
                <a:latin typeface="Verdana"/>
                <a:cs typeface="Verdana"/>
              </a:rPr>
              <a:t>Share: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Measuring their market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share </a:t>
            </a:r>
            <a:r>
              <a:rPr dirty="0" sz="1800" spc="10">
                <a:solidFill>
                  <a:srgbClr val="FFFFFF"/>
                </a:solidFill>
                <a:latin typeface="URW Gothic"/>
                <a:cs typeface="URW Gothic"/>
              </a:rPr>
              <a:t>in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the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tire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industry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and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comparing  </a:t>
            </a:r>
            <a:r>
              <a:rPr dirty="0" sz="1800" spc="10">
                <a:solidFill>
                  <a:srgbClr val="FFFFFF"/>
                </a:solidFill>
                <a:latin typeface="URW Gothic"/>
                <a:cs typeface="URW Gothic"/>
              </a:rPr>
              <a:t>it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to</a:t>
            </a:r>
            <a:r>
              <a:rPr dirty="0" sz="1800" spc="-25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competitors.</a:t>
            </a:r>
            <a:endParaRPr sz="1800">
              <a:latin typeface="URW Gothic"/>
              <a:cs typeface="URW Gothic"/>
            </a:endParaRPr>
          </a:p>
          <a:p>
            <a:pPr marL="12700" marR="459740">
              <a:lnSpc>
                <a:spcPct val="100000"/>
              </a:lnSpc>
            </a:pPr>
            <a:r>
              <a:rPr dirty="0" sz="1800" spc="-180" b="1">
                <a:solidFill>
                  <a:srgbClr val="FFFFFF"/>
                </a:solidFill>
                <a:latin typeface="Verdana"/>
                <a:cs typeface="Verdana"/>
              </a:rPr>
              <a:t>Sales </a:t>
            </a:r>
            <a:r>
              <a:rPr dirty="0" sz="1800" spc="-160" b="1">
                <a:solidFill>
                  <a:srgbClr val="FFFFFF"/>
                </a:solidFill>
                <a:latin typeface="Verdana"/>
                <a:cs typeface="Verdana"/>
              </a:rPr>
              <a:t>Volume: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Tracking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the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number of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tires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sold, either by type or region,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to 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gauge market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demand and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their </a:t>
            </a:r>
            <a:r>
              <a:rPr dirty="0" sz="1800" spc="-15">
                <a:solidFill>
                  <a:srgbClr val="FFFFFF"/>
                </a:solidFill>
                <a:latin typeface="URW Gothic"/>
                <a:cs typeface="URW Gothic"/>
              </a:rPr>
              <a:t>own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sales</a:t>
            </a:r>
            <a:r>
              <a:rPr dirty="0" sz="1800" spc="135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performance.</a:t>
            </a:r>
            <a:endParaRPr sz="1800">
              <a:latin typeface="URW Gothic"/>
              <a:cs typeface="URW Gothic"/>
            </a:endParaRPr>
          </a:p>
          <a:p>
            <a:pPr algn="just" marL="12700" marR="74930">
              <a:lnSpc>
                <a:spcPct val="100000"/>
              </a:lnSpc>
              <a:spcBef>
                <a:spcPts val="5"/>
              </a:spcBef>
            </a:pPr>
            <a:r>
              <a:rPr dirty="0" sz="1800" spc="-145" b="1">
                <a:solidFill>
                  <a:srgbClr val="FFFFFF"/>
                </a:solidFill>
                <a:latin typeface="Verdana"/>
                <a:cs typeface="Verdana"/>
              </a:rPr>
              <a:t>Quality </a:t>
            </a:r>
            <a:r>
              <a:rPr dirty="0" sz="1800" spc="-165" b="1">
                <a:solidFill>
                  <a:srgbClr val="FFFFFF"/>
                </a:solidFill>
                <a:latin typeface="Verdana"/>
                <a:cs typeface="Verdana"/>
              </a:rPr>
              <a:t>Metrics: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Monitoring metrics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related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to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tire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quality, such as defect rates,  </a:t>
            </a:r>
            <a:r>
              <a:rPr dirty="0" sz="1800" spc="-15">
                <a:solidFill>
                  <a:srgbClr val="FFFFFF"/>
                </a:solidFill>
                <a:latin typeface="URW Gothic"/>
                <a:cs typeface="URW Gothic"/>
              </a:rPr>
              <a:t>warranty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claims,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and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customer complaints,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to ensure product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quality meets or 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exceeds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industry</a:t>
            </a:r>
            <a:r>
              <a:rPr dirty="0" sz="1800" spc="3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standards.</a:t>
            </a:r>
            <a:endParaRPr sz="1800">
              <a:latin typeface="URW Gothic"/>
              <a:cs typeface="URW Gothic"/>
            </a:endParaRPr>
          </a:p>
          <a:p>
            <a:pPr algn="just" marL="12700">
              <a:lnSpc>
                <a:spcPct val="100000"/>
              </a:lnSpc>
            </a:pPr>
            <a:r>
              <a:rPr dirty="0" sz="1800" spc="-150" b="1">
                <a:solidFill>
                  <a:srgbClr val="FFFFFF"/>
                </a:solidFill>
                <a:latin typeface="Verdana"/>
                <a:cs typeface="Verdana"/>
              </a:rPr>
              <a:t>Manufacturing </a:t>
            </a:r>
            <a:r>
              <a:rPr dirty="0" sz="1800" spc="-145" b="1">
                <a:solidFill>
                  <a:srgbClr val="FFFFFF"/>
                </a:solidFill>
                <a:latin typeface="Verdana"/>
                <a:cs typeface="Verdana"/>
              </a:rPr>
              <a:t>Efficiency: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Measuring production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efficiency, including</a:t>
            </a:r>
            <a:r>
              <a:rPr dirty="0" sz="1800" spc="-2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factors</a:t>
            </a:r>
            <a:endParaRPr sz="1800">
              <a:latin typeface="URW Gothic"/>
              <a:cs typeface="URW Gothic"/>
            </a:endParaRPr>
          </a:p>
          <a:p>
            <a:pPr marL="12700" marR="614045">
              <a:lnSpc>
                <a:spcPct val="100000"/>
              </a:lnSpc>
            </a:pPr>
            <a:r>
              <a:rPr dirty="0" sz="1800" spc="5">
                <a:solidFill>
                  <a:srgbClr val="FFFFFF"/>
                </a:solidFill>
                <a:latin typeface="URW Gothic"/>
                <a:cs typeface="URW Gothic"/>
              </a:rPr>
              <a:t>like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production downtime, </a:t>
            </a:r>
            <a:r>
              <a:rPr dirty="0" sz="1800" spc="-15">
                <a:solidFill>
                  <a:srgbClr val="FFFFFF"/>
                </a:solidFill>
                <a:latin typeface="URW Gothic"/>
                <a:cs typeface="URW Gothic"/>
              </a:rPr>
              <a:t>waste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reduction,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and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process improvements.  </a:t>
            </a:r>
            <a:r>
              <a:rPr dirty="0" sz="1800" spc="-165" b="1">
                <a:solidFill>
                  <a:srgbClr val="FFFFFF"/>
                </a:solidFill>
                <a:latin typeface="Verdana"/>
                <a:cs typeface="Verdana"/>
              </a:rPr>
              <a:t>Customer </a:t>
            </a:r>
            <a:r>
              <a:rPr dirty="0" sz="1800" spc="-175" b="1">
                <a:solidFill>
                  <a:srgbClr val="FFFFFF"/>
                </a:solidFill>
                <a:latin typeface="Verdana"/>
                <a:cs typeface="Verdana"/>
              </a:rPr>
              <a:t>Satisfaction: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Surveying customers for feedback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and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satisfaction  ratings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to ensure that products and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services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meet their</a:t>
            </a:r>
            <a:r>
              <a:rPr dirty="0" sz="1800" spc="16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expectations.</a:t>
            </a:r>
            <a:endParaRPr sz="1800">
              <a:latin typeface="URW Gothic"/>
              <a:cs typeface="URW Gothic"/>
            </a:endParaRPr>
          </a:p>
          <a:p>
            <a:pPr marL="12700" marR="344805">
              <a:lnSpc>
                <a:spcPct val="100000"/>
              </a:lnSpc>
            </a:pPr>
            <a:r>
              <a:rPr dirty="0" sz="1800" spc="-215" b="1">
                <a:solidFill>
                  <a:srgbClr val="FFFFFF"/>
                </a:solidFill>
                <a:latin typeface="Verdana"/>
                <a:cs typeface="Verdana"/>
              </a:rPr>
              <a:t>Distribution </a:t>
            </a:r>
            <a:r>
              <a:rPr dirty="0" sz="1800" spc="-100" b="1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1800" spc="-185" b="1">
                <a:solidFill>
                  <a:srgbClr val="FFFFFF"/>
                </a:solidFill>
                <a:latin typeface="Verdana"/>
                <a:cs typeface="Verdana"/>
              </a:rPr>
              <a:t>Logistics: </a:t>
            </a:r>
            <a:r>
              <a:rPr dirty="0" sz="1800" spc="5">
                <a:solidFill>
                  <a:srgbClr val="FFFFFF"/>
                </a:solidFill>
                <a:latin typeface="URW Gothic"/>
                <a:cs typeface="URW Gothic"/>
              </a:rPr>
              <a:t>KPIs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related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to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distribution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efficiency,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including on-  time deliveries,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order accuracy,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and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supply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chain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performance.</a:t>
            </a:r>
            <a:endParaRPr sz="1800">
              <a:latin typeface="URW Gothic"/>
              <a:cs typeface="URW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965435" y="6155435"/>
            <a:ext cx="486155" cy="4861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670047"/>
              <a:ext cx="4037075" cy="4187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892551"/>
              <a:ext cx="1522475" cy="23652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609076" y="1676400"/>
              <a:ext cx="2819400" cy="2819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99476" y="0"/>
              <a:ext cx="1603247" cy="11414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606028" y="6095999"/>
              <a:ext cx="993648" cy="761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398252" y="0"/>
              <a:ext cx="760488" cy="12039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41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733169" y="959865"/>
            <a:ext cx="8801735" cy="5787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69900">
              <a:lnSpc>
                <a:spcPct val="100000"/>
              </a:lnSpc>
              <a:spcBef>
                <a:spcPts val="100"/>
              </a:spcBef>
            </a:pPr>
            <a:r>
              <a:rPr dirty="0" sz="1800" spc="-190" b="1">
                <a:solidFill>
                  <a:srgbClr val="FFFFFF"/>
                </a:solidFill>
                <a:latin typeface="Verdana"/>
                <a:cs typeface="Verdana"/>
              </a:rPr>
              <a:t>Environmental </a:t>
            </a:r>
            <a:r>
              <a:rPr dirty="0" sz="1800" spc="-165" b="1">
                <a:solidFill>
                  <a:srgbClr val="FFFFFF"/>
                </a:solidFill>
                <a:latin typeface="Verdana"/>
                <a:cs typeface="Verdana"/>
              </a:rPr>
              <a:t>Metrics: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Monitoring sustainability KPIs,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such as energy  consumption,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emissions,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and </a:t>
            </a:r>
            <a:r>
              <a:rPr dirty="0" sz="1800" spc="-15">
                <a:solidFill>
                  <a:srgbClr val="FFFFFF"/>
                </a:solidFill>
                <a:latin typeface="URW Gothic"/>
                <a:cs typeface="URW Gothic"/>
              </a:rPr>
              <a:t>waste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reduction,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to assess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their environmental 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impact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and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sustainability</a:t>
            </a:r>
            <a:r>
              <a:rPr dirty="0" sz="1800" spc="-3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efforts.</a:t>
            </a:r>
            <a:endParaRPr sz="1800">
              <a:latin typeface="URW Gothic"/>
              <a:cs typeface="URW Gothic"/>
            </a:endParaRPr>
          </a:p>
          <a:p>
            <a:pPr marL="12700">
              <a:lnSpc>
                <a:spcPct val="100000"/>
              </a:lnSpc>
            </a:pPr>
            <a:r>
              <a:rPr dirty="0" sz="1800" spc="-150" b="1">
                <a:solidFill>
                  <a:srgbClr val="FFFFFF"/>
                </a:solidFill>
                <a:latin typeface="Verdana"/>
                <a:cs typeface="Verdana"/>
              </a:rPr>
              <a:t>Research </a:t>
            </a:r>
            <a:r>
              <a:rPr dirty="0" sz="1800" spc="-100" b="1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1800" spc="-155" b="1">
                <a:solidFill>
                  <a:srgbClr val="FFFFFF"/>
                </a:solidFill>
                <a:latin typeface="Verdana"/>
                <a:cs typeface="Verdana"/>
              </a:rPr>
              <a:t>Development: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Tracking investments </a:t>
            </a:r>
            <a:r>
              <a:rPr dirty="0" sz="1800" spc="10">
                <a:solidFill>
                  <a:srgbClr val="FFFFFF"/>
                </a:solidFill>
                <a:latin typeface="URW Gothic"/>
                <a:cs typeface="URW Gothic"/>
              </a:rPr>
              <a:t>in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R&amp;D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and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innovation,</a:t>
            </a:r>
            <a:r>
              <a:rPr dirty="0" sz="1800" spc="4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and</a:t>
            </a:r>
            <a:endParaRPr sz="1800">
              <a:latin typeface="URW Gothic"/>
              <a:cs typeface="URW Gothic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assessing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the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success of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new product</a:t>
            </a:r>
            <a:r>
              <a:rPr dirty="0" sz="1800" spc="105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launches.</a:t>
            </a:r>
            <a:endParaRPr sz="1800">
              <a:latin typeface="URW Gothic"/>
              <a:cs typeface="URW Gothic"/>
            </a:endParaRPr>
          </a:p>
          <a:p>
            <a:pPr marL="12700" marR="200025">
              <a:lnSpc>
                <a:spcPct val="100000"/>
              </a:lnSpc>
            </a:pPr>
            <a:r>
              <a:rPr dirty="0" sz="1800" spc="-140" b="1">
                <a:solidFill>
                  <a:srgbClr val="FFFFFF"/>
                </a:solidFill>
                <a:latin typeface="Verdana"/>
                <a:cs typeface="Verdana"/>
              </a:rPr>
              <a:t>Employee </a:t>
            </a:r>
            <a:r>
              <a:rPr dirty="0" sz="1800" spc="-175" b="1">
                <a:solidFill>
                  <a:srgbClr val="FFFFFF"/>
                </a:solidFill>
                <a:latin typeface="Verdana"/>
                <a:cs typeface="Verdana"/>
              </a:rPr>
              <a:t>Satisfaction: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Measuring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employee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satisfaction and engagement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to  ensure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a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motivated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and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productive</a:t>
            </a:r>
            <a:r>
              <a:rPr dirty="0" sz="1800" spc="3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workforce.</a:t>
            </a:r>
            <a:endParaRPr sz="1800">
              <a:latin typeface="URW Gothic"/>
              <a:cs typeface="URW Gothic"/>
            </a:endParaRPr>
          </a:p>
          <a:p>
            <a:pPr marL="12700" marR="217170">
              <a:lnSpc>
                <a:spcPct val="100000"/>
              </a:lnSpc>
            </a:pPr>
            <a:r>
              <a:rPr dirty="0" sz="1800" spc="-185" b="1">
                <a:solidFill>
                  <a:srgbClr val="FFFFFF"/>
                </a:solidFill>
                <a:latin typeface="Verdana"/>
                <a:cs typeface="Verdana"/>
              </a:rPr>
              <a:t>Safety </a:t>
            </a:r>
            <a:r>
              <a:rPr dirty="0" sz="1800" spc="-165" b="1">
                <a:solidFill>
                  <a:srgbClr val="FFFFFF"/>
                </a:solidFill>
                <a:latin typeface="Verdana"/>
                <a:cs typeface="Verdana"/>
              </a:rPr>
              <a:t>Records: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Keeping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track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of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safety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incidents and ensuring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a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safe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working 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environment for</a:t>
            </a:r>
            <a:r>
              <a:rPr dirty="0" sz="1800" spc="-15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employees.</a:t>
            </a:r>
            <a:endParaRPr sz="1800">
              <a:latin typeface="URW Gothic"/>
              <a:cs typeface="URW Gothic"/>
            </a:endParaRPr>
          </a:p>
          <a:p>
            <a:pPr marL="12700" marR="163195">
              <a:lnSpc>
                <a:spcPct val="100000"/>
              </a:lnSpc>
              <a:spcBef>
                <a:spcPts val="5"/>
              </a:spcBef>
            </a:pPr>
            <a:r>
              <a:rPr dirty="0" sz="1800" spc="-135" b="1">
                <a:solidFill>
                  <a:srgbClr val="FFFFFF"/>
                </a:solidFill>
                <a:latin typeface="Verdana"/>
                <a:cs typeface="Verdana"/>
              </a:rPr>
              <a:t>Financial </a:t>
            </a:r>
            <a:r>
              <a:rPr dirty="0" sz="1800" spc="-180" b="1">
                <a:solidFill>
                  <a:srgbClr val="FFFFFF"/>
                </a:solidFill>
                <a:latin typeface="Verdana"/>
                <a:cs typeface="Verdana"/>
              </a:rPr>
              <a:t>Health: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Assessing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the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company's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financial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health through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metrics </a:t>
            </a:r>
            <a:r>
              <a:rPr dirty="0" sz="1800" spc="5">
                <a:solidFill>
                  <a:srgbClr val="FFFFFF"/>
                </a:solidFill>
                <a:latin typeface="URW Gothic"/>
                <a:cs typeface="URW Gothic"/>
              </a:rPr>
              <a:t>like 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debt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levels, cash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flow, and</a:t>
            </a:r>
            <a:r>
              <a:rPr dirty="0" sz="1800" spc="4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liquidity.</a:t>
            </a:r>
            <a:endParaRPr sz="1800">
              <a:latin typeface="URW Gothic"/>
              <a:cs typeface="URW Gothic"/>
            </a:endParaRPr>
          </a:p>
          <a:p>
            <a:pPr marL="12700" marR="530225">
              <a:lnSpc>
                <a:spcPct val="100000"/>
              </a:lnSpc>
            </a:pPr>
            <a:r>
              <a:rPr dirty="0" sz="1800" spc="-195" b="1">
                <a:solidFill>
                  <a:srgbClr val="FFFFFF"/>
                </a:solidFill>
                <a:latin typeface="Verdana"/>
                <a:cs typeface="Verdana"/>
              </a:rPr>
              <a:t>Brand </a:t>
            </a:r>
            <a:r>
              <a:rPr dirty="0" sz="1800" spc="-180" b="1">
                <a:solidFill>
                  <a:srgbClr val="FFFFFF"/>
                </a:solidFill>
                <a:latin typeface="Verdana"/>
                <a:cs typeface="Verdana"/>
              </a:rPr>
              <a:t>Awareness: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Monitoring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metrics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related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to brand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recognition,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such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as  social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media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mentions,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brand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sentiment,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and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advertising</a:t>
            </a:r>
            <a:r>
              <a:rPr dirty="0" sz="1800" spc="6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effectiveness.</a:t>
            </a:r>
            <a:endParaRPr sz="1800">
              <a:latin typeface="URW Gothic"/>
              <a:cs typeface="URW Gothic"/>
            </a:endParaRPr>
          </a:p>
          <a:p>
            <a:pPr marL="12700">
              <a:lnSpc>
                <a:spcPct val="100000"/>
              </a:lnSpc>
            </a:pPr>
            <a:r>
              <a:rPr dirty="0" sz="1800" spc="-185" b="1">
                <a:solidFill>
                  <a:srgbClr val="FFFFFF"/>
                </a:solidFill>
                <a:latin typeface="Verdana"/>
                <a:cs typeface="Verdana"/>
              </a:rPr>
              <a:t>Supplier </a:t>
            </a:r>
            <a:r>
              <a:rPr dirty="0" sz="1800" spc="-170" b="1">
                <a:solidFill>
                  <a:srgbClr val="FFFFFF"/>
                </a:solidFill>
                <a:latin typeface="Verdana"/>
                <a:cs typeface="Verdana"/>
              </a:rPr>
              <a:t>Performance: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Evaluating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the performance of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suppliers </a:t>
            </a:r>
            <a:r>
              <a:rPr dirty="0" sz="1800" spc="10">
                <a:solidFill>
                  <a:srgbClr val="FFFFFF"/>
                </a:solidFill>
                <a:latin typeface="URW Gothic"/>
                <a:cs typeface="URW Gothic"/>
              </a:rPr>
              <a:t>in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terms</a:t>
            </a:r>
            <a:r>
              <a:rPr dirty="0" sz="1800" spc="14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of</a:t>
            </a:r>
            <a:endParaRPr sz="1800">
              <a:latin typeface="URW Gothic"/>
              <a:cs typeface="URW Gothic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quality, reliability,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and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cost-effectiveness.</a:t>
            </a:r>
            <a:endParaRPr sz="1800">
              <a:latin typeface="URW Gothic"/>
              <a:cs typeface="URW Gothic"/>
            </a:endParaRPr>
          </a:p>
          <a:p>
            <a:pPr marL="12700" marR="210820">
              <a:lnSpc>
                <a:spcPct val="100000"/>
              </a:lnSpc>
            </a:pPr>
            <a:r>
              <a:rPr dirty="0" sz="1800" spc="-80" b="1">
                <a:solidFill>
                  <a:srgbClr val="FFFFFF"/>
                </a:solidFill>
                <a:latin typeface="Verdana"/>
                <a:cs typeface="Verdana"/>
              </a:rPr>
              <a:t>Compliance </a:t>
            </a:r>
            <a:r>
              <a:rPr dirty="0" sz="1800" spc="-165" b="1">
                <a:solidFill>
                  <a:srgbClr val="FFFFFF"/>
                </a:solidFill>
                <a:latin typeface="Verdana"/>
                <a:cs typeface="Verdana"/>
              </a:rPr>
              <a:t>Metrics: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Ensuring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that the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company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adheres to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regulatory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and 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compliance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requirements,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both </a:t>
            </a:r>
            <a:r>
              <a:rPr dirty="0" sz="1800" spc="10">
                <a:solidFill>
                  <a:srgbClr val="FFFFFF"/>
                </a:solidFill>
                <a:latin typeface="URW Gothic"/>
                <a:cs typeface="URW Gothic"/>
              </a:rPr>
              <a:t>in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terms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of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product safety and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environmental 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standards.</a:t>
            </a:r>
            <a:endParaRPr sz="1800">
              <a:latin typeface="URW Gothic"/>
              <a:cs typeface="URW Gothic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These </a:t>
            </a:r>
            <a:r>
              <a:rPr dirty="0" sz="1800" spc="5">
                <a:solidFill>
                  <a:srgbClr val="FFFFFF"/>
                </a:solidFill>
                <a:latin typeface="URW Gothic"/>
                <a:cs typeface="URW Gothic"/>
              </a:rPr>
              <a:t>KPIs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can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provide valuable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insights into </a:t>
            </a:r>
            <a:r>
              <a:rPr dirty="0" sz="1800" spc="5">
                <a:solidFill>
                  <a:srgbClr val="FFFFFF"/>
                </a:solidFill>
                <a:latin typeface="URW Gothic"/>
                <a:cs typeface="URW Gothic"/>
              </a:rPr>
              <a:t>Apollo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Tyres'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performance </a:t>
            </a:r>
            <a:r>
              <a:rPr dirty="0" sz="1800" spc="10">
                <a:solidFill>
                  <a:srgbClr val="FFFFFF"/>
                </a:solidFill>
                <a:latin typeface="URW Gothic"/>
                <a:cs typeface="URW Gothic"/>
              </a:rPr>
              <a:t>in 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various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areas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of their business, allowing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them to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make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data-driven decisions 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and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continually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improve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their operations.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It's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essential for </a:t>
            </a:r>
            <a:r>
              <a:rPr dirty="0" sz="1800">
                <a:solidFill>
                  <a:srgbClr val="FFFFFF"/>
                </a:solidFill>
                <a:latin typeface="URW Gothic"/>
                <a:cs typeface="URW Gothic"/>
              </a:rPr>
              <a:t>Apollo </a:t>
            </a:r>
            <a:r>
              <a:rPr dirty="0" sz="1800" spc="-10">
                <a:solidFill>
                  <a:srgbClr val="FFFFFF"/>
                </a:solidFill>
                <a:latin typeface="URW Gothic"/>
                <a:cs typeface="URW Gothic"/>
              </a:rPr>
              <a:t>Tyres to</a:t>
            </a:r>
            <a:r>
              <a:rPr dirty="0" sz="1800" spc="80">
                <a:solidFill>
                  <a:srgbClr val="FFFFFF"/>
                </a:solidFill>
                <a:latin typeface="URW Gothic"/>
                <a:cs typeface="URW Gothic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URW Gothic"/>
                <a:cs typeface="URW Gothic"/>
              </a:rPr>
              <a:t>choose</a:t>
            </a:r>
            <a:endParaRPr sz="1800">
              <a:latin typeface="URW Gothic"/>
              <a:cs typeface="URW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965435" y="6155435"/>
            <a:ext cx="486155" cy="4861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670047"/>
              <a:ext cx="4037075" cy="4187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892551"/>
              <a:ext cx="1522475" cy="23652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609076" y="1676400"/>
              <a:ext cx="2819400" cy="2819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99476" y="0"/>
              <a:ext cx="1603247" cy="11414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606028" y="6095999"/>
              <a:ext cx="993648" cy="761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398252" y="0"/>
              <a:ext cx="760488" cy="12039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4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76400" y="123444"/>
              <a:ext cx="9144000" cy="673455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965435" y="6155435"/>
              <a:ext cx="486155" cy="48615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670047"/>
              <a:ext cx="4037075" cy="4187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892551"/>
              <a:ext cx="1522475" cy="23652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609076" y="1676400"/>
              <a:ext cx="2819400" cy="2819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99476" y="0"/>
              <a:ext cx="1603247" cy="11414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606028" y="6095999"/>
              <a:ext cx="993648" cy="761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398252" y="0"/>
              <a:ext cx="760488" cy="12039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4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24000" y="0"/>
              <a:ext cx="9144000" cy="68579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965435" y="6155435"/>
              <a:ext cx="486155" cy="48615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7C1B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2023-10-16T09:32:59Z</dcterms:created>
  <dcterms:modified xsi:type="dcterms:W3CDTF">2023-10-16T09:32:59Z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2023-10-16T00:00:00Z</vt:filetime>
  </property>
</Properties>
</file>